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58" r:id="rId4"/>
    <p:sldId id="259" r:id="rId5"/>
    <p:sldId id="284" r:id="rId6"/>
    <p:sldId id="260" r:id="rId7"/>
    <p:sldId id="261" r:id="rId8"/>
    <p:sldId id="262" r:id="rId9"/>
    <p:sldId id="290" r:id="rId10"/>
    <p:sldId id="263" r:id="rId11"/>
    <p:sldId id="299" r:id="rId12"/>
    <p:sldId id="265" r:id="rId13"/>
    <p:sldId id="286" r:id="rId14"/>
    <p:sldId id="266" r:id="rId15"/>
    <p:sldId id="291" r:id="rId16"/>
    <p:sldId id="267" r:id="rId17"/>
    <p:sldId id="268" r:id="rId18"/>
    <p:sldId id="269" r:id="rId19"/>
    <p:sldId id="271" r:id="rId20"/>
    <p:sldId id="270" r:id="rId21"/>
    <p:sldId id="287" r:id="rId22"/>
    <p:sldId id="300" r:id="rId23"/>
    <p:sldId id="273" r:id="rId24"/>
    <p:sldId id="288" r:id="rId25"/>
    <p:sldId id="274" r:id="rId26"/>
    <p:sldId id="289" r:id="rId27"/>
    <p:sldId id="275" r:id="rId28"/>
    <p:sldId id="301" r:id="rId29"/>
    <p:sldId id="277" r:id="rId30"/>
    <p:sldId id="278" r:id="rId31"/>
    <p:sldId id="279" r:id="rId32"/>
    <p:sldId id="292" r:id="rId33"/>
    <p:sldId id="280" r:id="rId34"/>
    <p:sldId id="281" r:id="rId35"/>
    <p:sldId id="28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3FCA81-482A-4F5B-AA99-BF01F3492887}">
          <p14:sldIdLst>
            <p14:sldId id="256"/>
            <p14:sldId id="298"/>
            <p14:sldId id="258"/>
            <p14:sldId id="259"/>
            <p14:sldId id="284"/>
            <p14:sldId id="260"/>
            <p14:sldId id="261"/>
            <p14:sldId id="262"/>
            <p14:sldId id="290"/>
            <p14:sldId id="263"/>
            <p14:sldId id="299"/>
            <p14:sldId id="265"/>
            <p14:sldId id="286"/>
            <p14:sldId id="266"/>
            <p14:sldId id="291"/>
            <p14:sldId id="267"/>
            <p14:sldId id="268"/>
            <p14:sldId id="269"/>
            <p14:sldId id="271"/>
            <p14:sldId id="270"/>
            <p14:sldId id="287"/>
            <p14:sldId id="300"/>
            <p14:sldId id="273"/>
            <p14:sldId id="288"/>
            <p14:sldId id="274"/>
            <p14:sldId id="289"/>
            <p14:sldId id="275"/>
          </p14:sldIdLst>
        </p14:section>
        <p14:section name="Implications for Stakeholders" id="{66BD6283-8D5D-49BB-9CA6-638D7A50D566}">
          <p14:sldIdLst>
            <p14:sldId id="301"/>
            <p14:sldId id="277"/>
            <p14:sldId id="278"/>
            <p14:sldId id="279"/>
            <p14:sldId id="292"/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8900"/>
    <a:srgbClr val="26892B"/>
    <a:srgbClr val="26A619"/>
    <a:srgbClr val="678A01"/>
    <a:srgbClr val="F8D794"/>
    <a:srgbClr val="274337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9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yanka Sharma" userId="ba44699d6c53a8cc" providerId="LiveId" clId="{B03AFDF8-8AD2-4BED-BBEF-1955E491F835}"/>
    <pc:docChg chg="modSld">
      <pc:chgData name="Priyanka Sharma" userId="ba44699d6c53a8cc" providerId="LiveId" clId="{B03AFDF8-8AD2-4BED-BBEF-1955E491F835}" dt="2025-09-14T07:52:31.898" v="2" actId="14100"/>
      <pc:docMkLst>
        <pc:docMk/>
      </pc:docMkLst>
      <pc:sldChg chg="modSp mod">
        <pc:chgData name="Priyanka Sharma" userId="ba44699d6c53a8cc" providerId="LiveId" clId="{B03AFDF8-8AD2-4BED-BBEF-1955E491F835}" dt="2025-09-14T07:52:31.898" v="2" actId="14100"/>
        <pc:sldMkLst>
          <pc:docMk/>
          <pc:sldMk cId="2111650875" sldId="289"/>
        </pc:sldMkLst>
        <pc:picChg chg="mod">
          <ac:chgData name="Priyanka Sharma" userId="ba44699d6c53a8cc" providerId="LiveId" clId="{B03AFDF8-8AD2-4BED-BBEF-1955E491F835}" dt="2025-09-14T07:52:31.898" v="2" actId="14100"/>
          <ac:picMkLst>
            <pc:docMk/>
            <pc:sldMk cId="2111650875" sldId="289"/>
            <ac:picMk id="3" creationId="{136895E5-04F8-46E5-B778-4D8EBFF186C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8F5D6A-915E-44E7-BE3F-A741FC0C0D09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B6B42D55-E3CE-4E4B-9044-743D97EAAA05}" type="pres">
      <dgm:prSet presAssocID="{888F5D6A-915E-44E7-BE3F-A741FC0C0D09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6BFA53E1-B654-4DC8-8619-4E1F8390BEC8}" type="presOf" srcId="{888F5D6A-915E-44E7-BE3F-A741FC0C0D09}" destId="{B6B42D55-E3CE-4E4B-9044-743D97EAAA05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4016-D051-44F6-8C90-E39D336392E0}" type="datetimeFigureOut">
              <a:rPr lang="en-IN" smtClean="0"/>
              <a:t>14-09-2025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55B2-6C57-457B-8A1A-A4D7C65A00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000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4016-D051-44F6-8C90-E39D336392E0}" type="datetimeFigureOut">
              <a:rPr lang="en-IN" smtClean="0"/>
              <a:t>14-09-2025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55B2-6C57-457B-8A1A-A4D7C65A00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476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4016-D051-44F6-8C90-E39D336392E0}" type="datetimeFigureOut">
              <a:rPr lang="en-IN" smtClean="0"/>
              <a:t>14-09-2025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55B2-6C57-457B-8A1A-A4D7C65A00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42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4016-D051-44F6-8C90-E39D336392E0}" type="datetimeFigureOut">
              <a:rPr lang="en-IN" smtClean="0"/>
              <a:t>14-09-2025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55B2-6C57-457B-8A1A-A4D7C65A00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881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4016-D051-44F6-8C90-E39D336392E0}" type="datetimeFigureOut">
              <a:rPr lang="en-IN" smtClean="0"/>
              <a:t>14-09-2025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55B2-6C57-457B-8A1A-A4D7C65A00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4375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4016-D051-44F6-8C90-E39D336392E0}" type="datetimeFigureOut">
              <a:rPr lang="en-IN" smtClean="0"/>
              <a:t>14-09-2025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55B2-6C57-457B-8A1A-A4D7C65A00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462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4016-D051-44F6-8C90-E39D336392E0}" type="datetimeFigureOut">
              <a:rPr lang="en-IN" smtClean="0"/>
              <a:t>14-09-2025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55B2-6C57-457B-8A1A-A4D7C65A00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43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4016-D051-44F6-8C90-E39D336392E0}" type="datetimeFigureOut">
              <a:rPr lang="en-IN" smtClean="0"/>
              <a:t>14-09-2025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55B2-6C57-457B-8A1A-A4D7C65A00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228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4016-D051-44F6-8C90-E39D336392E0}" type="datetimeFigureOut">
              <a:rPr lang="en-IN" smtClean="0"/>
              <a:t>14-09-2025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55B2-6C57-457B-8A1A-A4D7C65A00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6974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4016-D051-44F6-8C90-E39D336392E0}" type="datetimeFigureOut">
              <a:rPr lang="en-IN" smtClean="0"/>
              <a:t>14-09-2025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55B2-6C57-457B-8A1A-A4D7C65A00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9693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4016-D051-44F6-8C90-E39D336392E0}" type="datetimeFigureOut">
              <a:rPr lang="en-IN" smtClean="0"/>
              <a:t>14-09-2025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55B2-6C57-457B-8A1A-A4D7C65A00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565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C4016-D051-44F6-8C90-E39D336392E0}" type="datetimeFigureOut">
              <a:rPr lang="en-IN" smtClean="0"/>
              <a:t>14-09-2025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355B2-6C57-457B-8A1A-A4D7C65A00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709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mpriindia.com/insights/nretp-rural-economy/" TargetMode="External"/><Relationship Id="rId13" Type="http://schemas.openxmlformats.org/officeDocument/2006/relationships/hyperlink" Target="https://aajeevika.gov.in/what-we-do/national-rural-economic-transformation-project" TargetMode="External"/><Relationship Id="rId18" Type="http://schemas.openxmlformats.org/officeDocument/2006/relationships/hyperlink" Target="https://www.niti.gov.in/sites/default/files/2021-08/11_Rural_Economy_Discussion_Paper_0.pdf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imarcgroup.com/agriculture-industry-in-india" TargetMode="External"/><Relationship Id="rId12" Type="http://schemas.openxmlformats.org/officeDocument/2006/relationships/hyperlink" Target="https://www.mordorintelligence.com/industry-reports/agriculture-industry-in-india" TargetMode="External"/><Relationship Id="rId17" Type="http://schemas.openxmlformats.org/officeDocument/2006/relationships/hyperlink" Target="https://www.pib.gov.in/PressReleaseIframePage.aspx?PRID=2100410" TargetMode="External"/><Relationship Id="rId2" Type="http://schemas.openxmlformats.org/officeDocument/2006/relationships/image" Target="../media/image31.png"/><Relationship Id="rId16" Type="http://schemas.openxmlformats.org/officeDocument/2006/relationships/hyperlink" Target="https://www.pib.gov.in/FactsheetDetails.aspx?id=149227&amp;NoteId=149227&amp;ModuleId=1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bef.org/industry/agriculture-india" TargetMode="External"/><Relationship Id="rId11" Type="http://schemas.openxmlformats.org/officeDocument/2006/relationships/hyperlink" Target="https://www.microsave.net/2024/09/24/the-silent-shortfall-why-womens-savings-dont-translate-into-equal-credit/" TargetMode="External"/><Relationship Id="rId5" Type="http://schemas.openxmlformats.org/officeDocument/2006/relationships/hyperlink" Target="https://www.dord.gov.in/static/uploads/2024/02/43f6d3ecbd0cf21b1a0c23d80d270e0c.pdf" TargetMode="External"/><Relationship Id="rId15" Type="http://schemas.openxmlformats.org/officeDocument/2006/relationships/hyperlink" Target="https://www.orfonline.org/research/financial-inclusion-of-women-current-evidence-from-india" TargetMode="External"/><Relationship Id="rId10" Type="http://schemas.openxmlformats.org/officeDocument/2006/relationships/hyperlink" Target="https://www.mckinsey.com/industries/agriculture/our-insights/value-creation-in-indian-agriculture" TargetMode="External"/><Relationship Id="rId19" Type="http://schemas.openxmlformats.org/officeDocument/2006/relationships/hyperlink" Target="https://doi.org/10.1177/2321024916640110" TargetMode="External"/><Relationship Id="rId4" Type="http://schemas.openxmlformats.org/officeDocument/2006/relationships/hyperlink" Target="https://www.bain.com/insights/innovation-in-indias-rural-economy/" TargetMode="External"/><Relationship Id="rId9" Type="http://schemas.openxmlformats.org/officeDocument/2006/relationships/hyperlink" Target="https://assets.kpmg.com/content/dam/kpmg/in/pdf/2020/12/india-s-rural-economy.pdf" TargetMode="External"/><Relationship Id="rId14" Type="http://schemas.openxmlformats.org/officeDocument/2006/relationships/hyperlink" Target="https://svep.nrlm.gov.in/landing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3401"/>
            <a:ext cx="12194930" cy="2124522"/>
          </a:xfrm>
        </p:spPr>
        <p:txBody>
          <a:bodyPr>
            <a:normAutofit/>
          </a:bodyPr>
          <a:lstStyle/>
          <a:p>
            <a:r>
              <a:rPr lang="en-IN" sz="6600" b="1" dirty="0">
                <a:solidFill>
                  <a:schemeClr val="accent2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Shifting Landscapes:</a:t>
            </a:r>
            <a:br>
              <a:rPr lang="en-IN" sz="6600" b="1" dirty="0">
                <a:solidFill>
                  <a:schemeClr val="accent2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</a:br>
            <a:r>
              <a:rPr lang="en-IN" sz="3200" b="1" dirty="0">
                <a:solidFill>
                  <a:schemeClr val="accent6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Rural Economic Trends and Their Impact</a:t>
            </a:r>
            <a:br>
              <a:rPr lang="en-IN" sz="3200" b="1" dirty="0">
                <a:solidFill>
                  <a:schemeClr val="accent6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</a:br>
            <a:r>
              <a:rPr lang="en-IN" sz="3200" b="1" dirty="0">
                <a:solidFill>
                  <a:schemeClr val="accent6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on People, Policy, and Institutions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241469"/>
          </a:xfrm>
          <a:prstGeom prst="rect">
            <a:avLst/>
          </a:prstGeom>
        </p:spPr>
      </p:pic>
      <p:sp>
        <p:nvSpPr>
          <p:cNvPr id="5" name="AutoShape 2" descr="data:image/png;base64,iVBORw0KGgoAAAANSUhEUgAAAzAAAAKgCAYAAABEGZjsAAAQAElEQVR4Aey9CXxU1d3/f+5MQsLiBgRwQUBRQa1LEVkSNMqOpa1b9z6itlqrovXpv9ZWJIqtfVpX1LZq61L9PbaPS21V9gBCQhBEtCqiqAQ3lgiC7JDM+X8+N3PHSTJJZpLZ55PX+eace/bzPnfuPd97zrnXZ/QnAiIgAiIgAiIgAiIgAiIgAhlCQApMhnSUqpmOBFQnERABERABERABERCBZBOQApNs4ipPBERABETAGDEQAREQAREQgTYSkALTRnBKJgIiIAIiIAIiIAKpIKAyRSDXCUiByfUzQO0XAREQAREQAREQAREQgQwi0A4FJoNaqaqKgAiIgAiIgAiIgAiIgAhkBQEpMFnRjWpExhFQhUVABERABERABERABNpEQApMm7ApkQiIgAiIQKoIqFwREAEREIHcJiAFJrf7X60XAREQAREQARHIHQJqqQhkBQEpMFnRjWqECIiACIiACIiACIiACOQGgdQoMLnBVq0UAREQAREQAREQAREQARGIMwEpMHEGquxEINEElL8IiIAIiIAIiIAI5DIBKTC53PtquwiIgAjkFgG1VgREQAREIAsISIHJgk5UE0RABERABERABEQgsQSUuwikDwEpMOnTF6qJCIiACIiACIiACIiACIhAKwQyToFppT0KFgEREAEREAEREAEREAERyGICUmCyuHPVNBFoRECHIiACIiACIiACIpDxBKTAZHwXqgEiIAIiIAKJJ6ASREAEREAE0oWAFJh06QnVQwREQAREQAREQASykYDaJAJxJiAFJs5AlZ0IiIAIiIAIiIAIiIAIiEDiCOSSApM4ispZBERABERABERABERABEQgKQSkwCQFswoRgUwnoPqLgAiIgAiIgAiIQHoQkAKTHv2gWoiACIiACGQrAbVLBERABEQgrgSkwMQVpzITAREQAREQAREQARGIFwHlIwKRCEiBiURFfiIgAiIgAiIgAiIgAiIgAmlJQApMVN2iSCIgAiIgAiIgAiIgAiIgAulAQApMOvSC6iAC2UxAbRMBERABERABERCBOBKQAhNHmMpKBERABERABOJJQHmJgAiIgAg0JSAFpikT+YiACIiACIiACIiACGQ2AdU+iwlIgcnizlXTREAEREAEREAEREAERCDbCEiBSXSPKn8REAEREAEREAEREAEREIG4EZACEzeUykgERCDeBJSfCIiACIiACIiACDQmIAWmMREdi4AIiIAIiEDmE1ALREAERCBrCUiBydquVcNEQAREQAREQAREQARiJ6AU6U5ACky695DqJwIiIAIiIAIiIAIiIAIiECIgBSaEIv0cqpEIiIAIiIAIiIAIiIAIiEBDAlJgGvLQkQiIQHYQUCtEQAREQAREQASylIAUmCztWDVLBERABERABNpGQKlEQAREIL0JSIFJ7/5R7URABERABERABERABDKFgOqZFAJSYJKCWYWIgAiIgAiIgAiIgAiIgAjEg4AUmHhQTL88VCMREAEREAEREAEREAERyEoCUmCyslvVKBEQgbYTUEoREAEREAEREIF0JiAFJp17R3UTAREQAREQgUwioLqKgAiIQBIISIFJAmQVIQIiIAIiIAIiIAIiIAItEVBY9ASkwETPSjFFQAREQAREQAREQAREQARSTEAKTIo7IP2KV41EQAREQAREQAREQAREIH0JSIFJ375RzURABDKNgOorAiIgAiIgAiKQcAJSYBKOWAWIgAiIgAiIgAi0RkDhIiACIhAtASkw0ZJSPBEQAREQAREQAREQARFIPwI5VyMpMDnX5WqwCIiACIiACIiACIiACGQuASkwmdt36Vdz1UgEREAEREAEREAEREAEEkxACkyCASt7ERABEYiGgOKIgAiIgAiIgAhER0AKTHScFEsEREAEREAERCA9CahWIiACOUZACkyOdbiaKwIiIAIiIAIiIAIiIAL1BDLzvxSYzOw31VoEREAEREAEREAEREAEcpKAFJic7Pb0a3S61mjcuHEPQGxQZpaWlnZJ17rmYr0mTJjwlfHjx98EGVNWVpZ21zPU7xScOzUQ9xwaO3bsuGj7acyYMb0R/1dIeyHOu8JI6RB2HOQpyDYIy9gGFmdGiiu/9CMQTR+nX61Vo3Qg0J5zpz1p06HtqoMIkEDa3fBZKUlmEsAgqwsGUTMhHEg1J58g/BFcQAehlQ4kq0yUDMLZrB45cmTPrIKQpMbgPBpcV1e3yFp7M2TGyy+/PCnRRY8ePfoYKAh3o+z3ILUQ9uVO2AshzSoasdYLik8fv99f7jjOb5D2/woKCspgN/i9oLyvw+9VY8wFsA+E0BwYCAQ60pFMQV3CFX2d01HAj6aPo8gmqVHOOeecQ6BUX4P+fhvinf9UnhfgOG7nf1IblYGFtefcaU/aDESlKmcxASkwWdy5adq0w1CvST6f72UMBP8IRaYzjmVEIGYCGKgfjAH+AcGEfigxA4LuuFuDBg3Kx8DtZigVq1DONSjgaIgfQtMJ/zjr8X8dO3ZcjgHCV3DcLlNbW3sAyjnIywS/l/74vXTwjuEugptKDcuG0zWf4v+7iLsbtkyaE2itj9Os+g4UlLF1dXWr8Ju7G3Xjb807/6k8l8Ivbuc/8kqiybyi2nPutCdt5pFSjbOZgBSYbO7d1LdtF252a1CNd4P2Lrg9wwHnTzDY+hk8GjxZxnE2mS/QmHebEwxSP+zQoUMA4TIxEoAy8TKSPA6pgyzDOfYA7EQYp3v37j9F/r9G5nkQz3wKP57fofMa/XkiFKsnR40adaQXqS325s2b30Fef0baWsj7cN8xc+bMvXB75ng4KLBc89+zZs06AnIc4r3EWT0MOFdDOENkofBc68bSv6QRaK0PoujjpNW1tYJwHk1EnGchvSDNGpynPP9fxIMpKjjNxlNA+wi0dO5k03nXPkpKnRQCKSxECkwK4edA0Yt279791eCg6ljYXTDgG4l2r4e4Bsf/hSfW7RrsuRml77+/o93HNSezZ88egwFnTfpWP31rBm5fgOvFkDzIEBy/n4ja8vyEon0l8vaeOL/FgRrKPBxlHltTU3Mwjn+OcCpSsMwJeXl536ejrbJixYr9ODemoox8SH9IVXheUJK4TKwg6PcZ6jcfbguRyRACrfVxujQDyi9n+25EfbzZvvU4/8YMHTrUj/PSwfnPmUEu3/QU+d54uPCL0tLScGUfyWXiRaA950570sar/spHBOJBQApMPCgqj2gJWAz45kNp4ZNlNw0Gfr0gh7oHbfunVCKQUAI4P/tCQko23HdAuXjLK5QDgr179/4Vx0sgnimeOHGiN+Dz/GSLQCYS+CYqPRhCw1nAK+fMmTO3rKzMnTnm+Q9F5m/4XfyJEShwj+7UqdNRdEtEQAREIBEEpMAkgqrybJEAnt4tC4twAI4P5jGedLf4xqaxY8eOw5+7JAZ2DeNHSMc3Pg1G3KsQ51NI7ZgxY0YzHoXT63ii+Bv4r4V4eX2C+Pd+7WtfO5xxUinca4F6nQdZBtkPYR25SZZvmjouUt0wkPChjWegDXMQn3GZxttY/nWGh6cjN8QjJ8arAY9TkX44/OZDWGYt8loJNzeJN1nex/wQP+ry8CS2wcsdUN61ZI0y7kUZXn3ZV79E3ELmjzjfRDjrwI3CrNN8lDkc7QjVp1E7LOKPQ3gDgzh94M9yNqEstpf5cQPyZSyrQeTmDzho2+cFQwFvsoxm4cKFWzGIOwPiBOVrzz//vPdE2ktqMFPCvQRfR51abBvPU9S3yRIwpIP3OIs6zAxlakx3/IaYH5eKzQG7Ofn5+RsQHjpfMKC8CwnZ/plod+hNeqNHuy8l+BPCwvm8hzx+wzogj3Yb5B2+wf+Br3/96wegHTfDn33OOvHNaXejXrwOOOxnhDU4F1Gfb/K88CqDfg2/VvAcHoo0kyGhPOH+G6SvlybcZl7IcwzC50L4W2E9aHNvXoOywtOh3FbPJ7TDPd9b6wPyRdlN+pjlgQ+CxrFOlNWjR48+DPVt8puA31DGbywRfl/bkOe9kJORcahMHDf5zYTnhfw5yzc2zO/N/fv3Lwo79pwWjnkQzxxRV1fXQIEJvgCA/R7+Agxeh+9gfb2Eno16xv288foGeZMrfy9JuRaRs1cm7GbvXeAd1bU40rnjta09553HPvgb5RsQea3kNZO81qIdNzPMixdu0x/hjV/wwOvKU/hNZ+VLe8LbL3fyCUiBST7znC8Rg7jTwyBswuDq47Dj9jq7I4M7McDjRlPO7Pjhdpf+4OYwERf3d1HerxAnfGBzGOJcVVtbu4pxEJYSg7IPLCoq+gcKfwbCJ57eEowDccw3Tb2JG8RVcIcG8bgxdH755ZfvB1PObFFRY1xEMZ3wjxvL/7V06dJncXM7GMeRjA+D3+uRnoOSsxCBZZLZKXA/iZst177DWW/iUJ4B/8vBejmZI1evvuyr2woLC+9AfacjztMIZx3Yd6zTWajjXDBqccCF/EIGcSeibf9BPmTGZTAMY35cn/8AylqE9vSmZyvCpWnvhcW5EVx+BqYRX20cFq+JE+3iufcs6tSutjXJuA0eaMN3/H7/a6jTT5A8nM/R8PsVfisrwZDnEILjZkbt27ePfXITcmSfwzIHorxr0B9PoE6/RD+/BM8G5yLCn66qqvop/COZQxD+IgLugYTyhPuHkCX4zXwVdsigTQfiHHsaaWbDcxSEvxVY7m/mdPj/k+GMR09PcByv88nLMiob50pHMLmf9YK7wXkDv2cjtO9U/L6qEJfnvff7OpDHECoZ0ZzzXt3YN/y9eMevlZeXb/EOwm3MSkJ3n+Up8A6PvXD8zs6AQvM6yme/h78Ag9fh61DfVWjHNxA/dG2DO9wk4rxp/7UovIbtd8d0LW5/cZFzwHl+Kn6jb6Gv+AZE9j2vmYzcF343IewVKPINXlSCNEfDn+cc77vhaXhduQDn78v8bfMBHTOSiEA8CEiBiQdF5REtAQcXurNx0+WAyUuzCoOoD72DONklyMe76MJpDG6gA1Du/Thwb+i4ELPMB3HMTeDcaA+nO5C6GXXkRZfH8ZDv4ML9TjPyiLfMCIPhPAy2b0aB50I803iTOAfy05CX99QVzXCmoF3k6bWXbeFLA8L31XyjoKDgnmZuHl2RybdR4E5I43Qc2P0MPFxmCEfUdpeHbAxvcGT8ATJkP3h7RxjGQSr3m+xFGDfIh7ejExhFNXMCRieBCzf1e3X3XijBN3WxHMpglHFrM1wY7srMmTNZB77xy5tRIZc7MeDeCDZ/ws38tNbycDOq/8dzMyJr1HcyzoPQ7Eh99Cb/X0e8b0JuCQvZjnb8DH5c6sNBB2USwkN7zeD+a1j4Hv4e4Pd7CNsCy1Qh/L/g+AWEszewzKHwi/fMJJ/K90Z92e8foBC+pACWa87B/99CaBgW3ldUqi8Bb543DA8Xnvtd4RHp3KdCcxef/iOcxsE5RCXS+52x/FkIuBeyHOIZhvN34R7Hcj7tzwtF4wAAEABJREFU3buX53OrfeBmHMU/9MGR4MW+5XnI3yjb6aU8FIPDq0qD+03YTrSPg8hwJSU8HR/weH3u5dGsjXIPQWDobXhws22cbYEzOsNzDXV8ArG9OtUh38b9z9/po+DsXdsQvYFJxHnDAhJ+LWIhUUos1+JIWe6BZ7vOO/RVb5xvjyCflvrqWCij9/FcQzyDc68QaW6D+wQIDa8fv4Afryfe3j3+Rqf26NEj6gdQzEiS3QTa2zopMO0lqPQtETijY8eOr+Km5A3gt+KiVo4EHFTAMhxU/h4DxPAbMv3bK7Uo5yFkcj5s3vj55I8vD/AuyutxQx2Hx4WXQ/4LN9PLEJc3ZliGb3ai0B0P4Y35WGQUSXpt377d/Q1iMHwq4kyCeOYXQ4cO7Q02x2JAwpvs6wxAXfnqYN4YHNxABuCYbgZR7t+zZ09PtOm4mpoaLofjoIz+BvEuwOxOsXvQ9N+jKOMwLx3ihvYoIWp/HLtLpuJY3nr0SzHKOxrt4/4StsHjjyLNQtSnH8K4Qf5wlB+qD/rtBMwMcLDKeBGlFIM5pOFbt7zz7C0oyV9hfijzCJTNMLc8xJvQs2dP78YbMT96It3zsM+D8OYMyzV8Ov0T1HU52H6I8zwa5apBH6H8UNuQ44mdOnXia8bhjGzwVHs95F8I9QYGcBoqewvpjza+RNm/fz8H5aHfFcp5k+FoR8XChQtrcdwXCd3fA9xrMCC5AOGPI/wP8P8BhMvmYJnj8WQ1nr8HKoEXoo59UdbRYDcS/bGVBQXlHfh9hWGQI+D33xDP9EGYW2fPI8xucA7DnwMqWIbnfjHSuQNjKEDd0d6vmeAfyr4H5UyATMY5MhbHnIkMhpqxiF8Q6/l0yCGH8KUdFa31gVdIlPYU/qZRz+NQfzKY46VDnU9C3V0lg+1EePjvnOfbkUzHawPS8CEOrKgNlZ2YZxrDckd1nB/hmHWGZfjbH47+74M6caZvCDxdRRsROUv8M/COVF6izhvWJ2HXIrQtVtPgPAaT8OtD6FocKVP+rsG0Xecdrq/87Z/M/HFebUX5E7y+gnsE/D+DuL8pzJqdTXfw3DuJbgriXYZ6/IHXE7g5q7aS/pAC5Bm+HBFeMiLQdgLu4KntyZVSBFok0AkXrGMQwxu8czCPQ8ML4Ju4uI3BxTF8Lb+J09/1uHhSOXkW9r8g6/FU9DEMKHpRUO7JgwcPfseY+tJw/A5cn0NoCjAI4Bue6E6agNPpqAdv4CxzLf49VVZWv0l2zpw5HyGcM0XwNlz20Bc3+c7BG4g3SF+PG8n9uInxKZzhxlrcjO5AnpzFMPjjQGQC7CYGef8DZexkANOh/Rwg85DCwQTTmniVh0yfR594+6As6r0Kfh5/nht3oj6b4Oe2A/VZQDcFdT0ECkwPupsTKM1cUhRapggG//fiiy/yiT6TWOT3FPy84+4YvLsKGgNbEIub8uwOHTocizpci/R8ghwenXk8gLJb/A4M0r4Q3kfIYAbEMyHWnkeibNSDChyF59PhOFdG4nxz7wcYKC9C+3rztwI5HP0TPqhvb5UWYSA9F5lYiAH7d1DWRropqNdD6PvVdEO414cvRtgONw0V14h9j3QNzmFE5uwqf0dwGr6ynUvSzJAhQzajvLPQLvdagOsCZ9bcuuAc+RxhXtnk0nn37t356NNEnE+sV7TCt8y9wN8mE+Ca+QXqGX7d5KwdZ2dZZ85i+RkPcdagX//gnW+0wekFhiVLoABSYQw9dUf5/4vffmimC+5XUZfQgxa4h0GJD70wA8eeSch5g8wTei1C/jEZ8GlwHuNaFfFaHFOmUUbGPYX3n/FedJw7/8T5P987hvsVuPlgBJbhjKj7m8I1kS9z4Ewm/XkOfoP7YXiAc/UztGmU93vDPYSvomeQRATaTcC9YbU7F2UgArER2IuL2rW4uFXGliy62MibA2J3UOKlwM17x4gRI2pwsT0ZN4UHly5dugFPzLkxkQNaPiHi0govejztBzHwDa0Lb+Qez3qxMAw2Qk+wcPwOBnnuky64XYMb/R1had104WnQ5jd37tz5kRs5+A9+nC34T/CQisFRGFBwU67nFZOdrPLQP/sbVSw0k9DIP+Ih6snZp55eIPLzlCXXa+7cuZ/i3ONrvd1+AVvvpuyGt/Tv3//+93bEvwcD4X4o5wQI912E9gSAOb+D8TiXYrSUjxeGujVuqxeUUBtKyWsogINHWKYT2vE3/CY+x29iQffu3S/HgKNjeXn5JshGsPJmYxj3S0mAC4MmV6nyska9qJDHXH7w98MHE15W7gwFlLQA2lNDz7y8vMugnFShzXxJhHstgD9nY2F9aVCHhJ1PX5bSfldwOSpn1rzM/oPzkdcA77gtNmc+2AdtSctrTgN26F/ub2pwbQZfKqleHxehzt5DmajLRL5xOW8aFxjh9xnTtahxful8DMWRDwf6eXVEPwQKCgrO4d4kCt0IYxxYrjkaSk8X/J6opIQrxpdi1nYL7jVvQH6Ha81RW7du3cJrybx587a5KfVPBOJAQApMHCAqi2YJzMJA4gAOvHER4zIUd6kAYnMQfTkufnzijMPEG1xID8QAzd24ixsml5VFWkuf+IokqAS0qcENnMXgxkJFcTPdFNyQ3CfKdLdXkl1ee+sb7/TBgfAqML4Wg5wjwfZ/UIbXBydjQMWlGPBKT4N616DeXEr1JGro1ZszpKXo23sxuF+HQctCSH+EZ7xB/xReeOGFfjYE1wL3ZR5o5y3wPxF+7uwF7Iw2weWobhvZELRtM/rZUwzoFbNghooDTnd2NpiY+Te30T4YpXkL51wThR39wDK8WbaUzIA3X+PEhaRhzpxpD78nX4q+eS5cUOcxkMbGfvbZZ1PgeQ3EU/DycP6dCPkF+txbYnsuwtt87iCtjAg0ICAFpgEOHSSKwIsvvrgaF7P/Dcv/nMLCQnddephfIp2XIHNeQGGZXajLJbgwF1K5wmCT+08azHgwUiYJ2sOBRYMqY6BWgDZ28zzh3oknzk0GEF54LHayy4ulbvGMCyXbfSUuntK7T+gxoJ9Dv/Ay5syZsxMDvd/Bj0+SYbkm7b8Dg3pvwvn/PZwX3KzPfUh8k5c3AOHT8zMQ9n98ha/bogz+h3bseeqpp+r4ul6cu9zoTGWNLZqDAdZR4OCDcHD1ID0zUQ444AAu5fGUUTahE87VdilnmLHmPog3mVlQjkWe7mxW8Dhk4Xoz0fud0MZvJbR0zIuEa22+5/Zs9AfzOyB4vBdxdgfdspJIoBZ/KI7nEKzYDJc34vczHb8zztDwzX58gUp1WC5cYvsEzpEm50RYHDlFIFoCbjwpMC4G/UsCAe51eALleIoCn/b8FDfD8Cc+CI6/4dIK3CR5UfUyfxYDzsfb+3TSyyweNuoXvtTr6Pz8fG+A5WaPwcB/c1AQFPdbHo3SnNi5c2dvo6ybBgOzrogT2qAO9wftaTPSh9cx4eW5jWjDP9TzEyQL7auAO8QAbsMBOW6k7wZZRvx+DONRgkv8+BplHnJQ36TdboAxfHFE+FIbf/CJeDA4fSz85vLQ9hKcU9+gYNBxyOzZs7mB/2tDhw7lfg8qM1w6xEqfigFl+PJG+qW94OEIl4Qe51UUbeQ5Yfbt23c8/CiwDN/eNhWKHPfKNFjWxEBP4nk+eXkmwg5+d4jLZ73sTysoKGjXTHPwesHXTXt5no6HINzM7R17Nt/uFv7K7Y8x6/5BY3a4JjEOFUUvHW0+QOKsPN016Ctvpp7HkiQRqKurI/fQMmT03d9qamo6QDFxl9p6Nv1wnfDj2F3KPGHChGN5HaEgzeA9e/a8hLCfQPrhmDOc3kd/uSeWqx+S1CIVk+0EpMBkew+nUft27drFJ3n8zolXqwazMHgAxI2AoSdAuJFN8F5PG9wU+F0vYSx2cCAZmqHARTW06bWsrIzv3ufbVPi60OizjXNMtHUZ6uW+jQn2Mbj5f591YzHcT4FwftOCh5Q3OLDOy8vjBkvedOh3KG5AV2Jw6iqE5IY0lyKAbzCDZTggDd8wTr+YJNnlxVS5sMi7d+/mZuzQvhdwuPicc87ha1gZy8GA/EIw9o7dgRYDWpCnEUZ+sAw5342bdh8eUNhPGCiei3LC3/70PvuI4WkiHMy7A0fUi6+x/T7q6y4PwXnza54vrCfagjFmoBxh7oCffpAGyjSO086gvt/G76QzKxZsC/eyeOv5uZTS3W+HeLwOUBi1A84DNw0PkJ7x+VYsHoYkjudTqA9CmcfZgfbxhRfeLAzfUvhr75pAG+FcNhhTqbgW8brxRjAR3yR1Pwaro3CuuOMHcOsMhfhnyPuKYBxu5J6/cePGtVCAuD8itMcMcb6HtPzGlRsVafl6e74G3j3GvyrcJxq/IAPe6W0Sde+KU6ujOu/Ky8u34PfA7wS5xaKvvl9UVHS118/05HUPfs8vXbr0Ws8faY5G3GcgzyHOY5i1Cz1Iw4MRKtRL4e+ZTjgP87wD2SLQHgLuBag9GSitCERLAAMnKiiP4YLnDtSRrsEsDG6UvHHxgocg11yNi2U1n5bjyekGXCD5ZNgNiOUfyt2B+N4NmE/Rv4mniMtx033g5Zdf5uuJ70C4N6iBM67mOyjHe410Exs38zloXxGeWvFFAo+Glfx73CQ+Qti7GHDzzUjuqy0RToWFM1kmuCzvb/DzzJV48ryR5YEbB6DTvAAwfxpPztxBnOcXq53s8mKtnxd/4cKFnA3htzDIit4nYJDODaWcdfkY5xHD3P4mFwyYvDeSMW4TCXL7a1jAGIzyq8H5E8g76CcqTOwHns+M9hnC+S0FulMinTp14p6C0Mc30c4f41yqDp5v3XHMBwmuUgYe/4XzpRJtuZSC3+FzCOfbA1l3vgEvNPNGj3hIAvKYhN/Jp6j/O2gLl67cEFbGAvy+XuYx2sa+/phuCJ/6/xtp/kFBej5g8X5nCK43bT2fWumDds2M1Nes6X8oW4vhy7e8wXINrwkfon3v8NoAH35jCVb05oUXXuC15EakcM8X2PyOz1yc93XI14Ibr6+8hnrn/3qcU3dwWRHi4lSyf4HtPdk/FGFLcC6uQ9r3kZbXZQ6wqfTwvnAXeIfPZCJp+hucVwm5d7Wl5e0479hXfM0274ksmtfIO9DPfOHNO+wzXNc4Gz0Wgbw/ed9J4tvJvBeCHIU+XYLrzM2Qb6GPH0PciyA0fHCyAP3LcQCPJSLQLgJSYNqFT4ljJYCBxEpc4P4Zli40C4OndVx/fxfCvBslnOYwXFU5mOLNkRdJDszoH5PgwstXdXoXZt4sObV9GfKmzWVtoTJRP2/WIqYymonMp9fea6Sb2LiZHwnlzMeLOsqdijzC2YS3HUGGr0/l66G9ASWqb6chD34rwHvq6pUXPkD61969e68JDiiYT1sl2eW1tZ5m1qxZ/wGXy5EBzylYhssXeB6Ff2fln2RO9ozQnJAbzlt+4PFWxAm/+TIv9imZI8g1XwDSj+bMmU/DASUAABAASURBVMNz1fVIxT8uJ0L7n0XZ3nnBVwnzg4ju+QY+LyGc38Pxzns+FedAk0I3khp+p2ka2hL+Ni/6p6PwusB+YH+wX7w6foR2/gp9zEG2mTFjxhr0z+0I9LjwuvItHFOo0IR/PLMfBqbuDA14xXw+tdYHKDPuhu3EOc1zlR+89PLntYBcyKdNm/rR/ueRGWd0vd8TDpsasH4TfL+G+N41yuD8WY3rL19q4Skx7rmI1JwF9Z7GM99JSBf+tB5RMsMk8t4VgUCLXu0579BXH+H84W+BD9S8ctzzB/3K11tTqeFv53H0NffMGbS9Bml4bnjnXC+E3QThQxKuHPD6mHtgOZvt5StbBNpFQApMu/ApcawEcIPl0/E/4WLIp21MzgFEaC8MbmDP42Y3GgFcCuENFt/HxZBLQrjUoE03YF6YMbU9AuXegry9J/McbN6HvPkygfBvXZTgaRMHM4iaPIMbwRdDhw69APXhywb4rQSv/VwX/mfMIpyGOBxIhCqFdu0cMmTIlUgzAW3jk1cOBBjOgSlfWfoN5HkeuHu8GdZmSXZ5ba4oEpJVXl7e8eByHw7dV+fCJlOy/S6Uku8hjscLQc0b8NuDc3MK8uOHN3lz5tN65sVE/DAkB27XYsDbd/bs2fx2Q7N7KpggGYLz4lGUw4EFn5rCaerAYiN+B1ymadH2h3BOnYJzhwqwx4fxquF3D8MYBx4pbwvq0JrhU16+BanBbxv9NQxtCB+MWfTPdFxjzkCG3jWGXPha6fPAh9cZDtAQbPqCVehhBvJ5HvnFdD610gcsI+4CJe0NtI/XuvDzvgZt+x/0Kzl5ZbLdXls9v+Zsfgfp7/v37+d3kG5CJM4Ke2n5G1oIv29hBmgw+DZR3nHdWIS0g1H+bxGP56OXlrNld5Ir0qXF7wb1a5PB9SEh9662VKY95x3On3dxbRyOcrlkm0txeS/BoeH98jmcW2fjnnIpfg/sd/rzwcAb+K2chnOMD0UanBvw41LVsUgzKTyNm1D/RKAdBNqmwLSjQCXNXgILFy7cgYv4eIi36c/d5Ne4xQhfjpvVIbC9eN9CWm/ZgMXNbgnCzobkQxinPy58D8G9HFIEoV8RLrQcdPDi+Rr8PH8HeYfWXIeXHfyGx1TEPQzCPA5C3KuR9/s4DtUbxxdAXEUJ/pzxYFxKxPaEl4F2NGbAdC3JgPLy8tCG87KyMn6n4jmUezrEa38P1OeKuXPneh+lDC/SBNPMQVvGIM1BEJbXGXYp5N8MD09AbvBvlhfyQfAs5kEJcfbyYH6oT9TlRWDCmREvu1b7r7n6tNYOFsDlL0h/NRrUA8L2kCnZ/h318s45Ro1KgvlNQ/u/gvyYl5snj1HOPS+++OLn4Rm1VkekQTZNWfOcQMAACPN3kD+XvYWybi5dKAIc7CekfwzSH8J88pDuTOQVUlZ4TuH4CoR7fBivH/yuZRiyicogffjvpME53SiswW+otXa2xs+rHAZJu1HOdEiD3zb7y4sTZje+xpDLqUj7b/B5EXYehBwKwYEPAUJJmR/iRH0+tdQHLbUdZaAKTc8LryKo192IwDpSGvBmHMzqbkEe4fXsgeNfYvDJB0aMQvkcikPoXKBHa8I6I59pKHsgxOPEa85ZOH6qpd8U06Lev0Y8no9e2n44/m9ybVw2/MPPqbicN6hf4+tzXK5Fwbo3Pq/YN+26d4E1MDQ9D8gSAc1eH9p63gXbYcCJD2z+jjKGQHgvYVt4vzwX9+dFzN+L69nB++s9iN/g3EAbzkW/z4mUxksrWwTaQkAKTFuoKY0ItIOAkoqACIhAogiMHj36sIKCghmYRebLSdwXN7CsMWPG9MMMCGepeEhZt3fvXm9ZF48lIiACIpAxBKTAZExXqaIiIAIikPMEBKAFAnwDm9/v/yUUldGYlSofN27cB5BHIQt9Ph+XPXovKeCG6j/iSf7mFrJTkAiIgAikLQEpMGnbNaqYCIiACIiACERPYMWKFdyPxTd7efsW+iI1973w+yve8jHu3bph06ZNjyNMJqcIqLEikD0EpMBkT1+qJSIgAiIgArlNwH05A2ZbjgeGOyHcJA/LNZ9iZoYvAzl+1qxZf4Cys9/11T8REAERyEACSVdgMpCRqiwCIiACIpBGBKLd3J9GVU5qVcBnHZSU/4Zwkzw3YFMOnzlzZrMvA0lqBVWYCIiACLSTgBSYdgJUchFIIgEVJQIiIAIiIAIiIAI5T0AKTM6fAgIgAiIgArlAQG0UAREQARHIFgJSYLKlJ9UOERABERABERABEUgEAeUpAmlGQApMmnWIqiMCIiACIiACIiACIiACItA8gUxSYJpvhUJEQAREQAREQAREQAREQARygoAUmJzoZjVSBERABERABERABERABLKDgBSY7OhHtUIEREAERCBRBJSvCIiACIhAWhGQApNW3aHKiIAIiIAIiIAIiED2EFBLRCARBKTAJIKq8hQBERABERABERABERABEUgIgRxRYBLCTpmKgAiIgAiIgAiIgAiIgAgkmYAUmCQDV3EikHEEVGEREAEREAEREAERSCMCUmDSqDNUFREQAREQgewioNaIgAiIgAjEn4AUmPgzVY4iIAIiIAIiIAIiIALtI6DUItAsASkwzaJRgAiIgAiIgAiIgAiIgAiIQLoRkALTWo8oXAREQAREQAREQAREQAREIG0ISIFJm65QRUQg+wioRSIgAiIgAiIgAiIQbwJSYOJNVPmJgAiIgAiIQPsJKAcREAEREIFmCEiBaQaMvEVABERABERABERABDKRgOqc7QSkwGR7D6t9IiACIiACIiACIiACIpBFBKTAJLAzlbUIiIAIiIAIiIAIiIAIiEB8CUiBiS9P5SYCIhAfAspFBERABERABERABCISkAITEYs8RUAEREAERCBTCajeIiACIpDdBKTAZHf/qnUiIAIiIAIiIAIiIALRElC8jCAgBSYjukmVFAEREAEREAEREAEREAERIAEpMKSQfqIaiYAIiIAIiIAIiIAIiIAIRCAgBSYCFHmJgAhkMgHVXQREQAREQAREIJsJSIHJ5t5V20RABERABEQgFgKKKwIiIAIZQEAKTAZ0kqooAiIgAiIgAiIgAiKQ3gRUu+QRkAKTPNYqSQREQAREQAREQAREQAREoJ0EpMC0E2D6JVeNREAEREAEREAEREAERCB7CUiByd6+VctEQARiJaD4IiACIiACIiACaU9ACkzad5EqKAIiIAIiIALpT0A1FAEREIFkEZACkyzSKkcEREAEcoTAvfOHPTq9fJidXj78eq/JOL4XUju9fOjtnp9sERABERABl4D+xUhACkyMwBRdBERABDKdwF0Lhp8yvXzYZxAoGVQ0GsjO6eVD508vH3Z6PNtpjalDftYa3w7YMiIgAiIgAiLQZgJSYNqMLgsTqkkiIAK5RuALNHixMXZBSKzdbIxTaoyZe8+84d+BHRdzzciqayePrMq/ZuSSsrhkqExEQAREQARyloAUmJztejVcBEQgngQyNK/1Tp3vO5NHLj3bky0VS/sax0xDezo6jv31ffNO7wa3jAiIgAiIgAikDQEpMGnTFaqICIiACKSeQFmZCTi1vgdQkw8gRwV8vjNhu+b+2YN7T5837Lnp5cO2Q7j8bCfsGfR3I7TwL9K+GEZH+tOn1y9Z2zvd3TczbPs95UMf9hQn+F0FqZ0+b2jVA88P6sQ0nsD/H5DA9PKhVLg8b9mZR0A1FgEREIGYCEiBiQmXIouACIhA9hO4ekzlp8Y6NWip4wRMPmxzT/mw4bV5eVWYnZmI4w+NNQ/DXg0ZW5eXt5zhcMdkgmn+bYxTYox5wxr7BOz1jnEmBRz/bCoxddY/A34fGcc5dm/HwkFwu+beOcWHwXEy5HNj/XNgy4iACIhADhLIzSZLgcnNflerRUAERKBZAlQcjGMPRgRrfWZ/WZnxOcbcCDkMcueWxVVfmTyq6tLJI6sGOY4pM8Z0day9o/EMCfybNYyLtL9BhK6wpyGv064ZufSHWzZvOxHKERWSU6DE/PBnoyo4E7QM8Q6BNlUMu9746kbAcaSx9t2C3XtWwC0jAiIgAiKQIwSkwORIRye6mcpfBEQgewhYn/+naM1xUFY2+KxvxSFnDDnVGDsYx2sd49xXVmYCCHeNE6j7IxzvYIbkhH2d8kPLzeDXotndqeA0KCqnINI7wTzgNKbsW6v2OcY+goN9xjFjYRvYLxpj9lljJqDs+vuW46MyU4iweZdPXLEL4TIiIAIiIAI5QqD+RpAjjVUzRUAERCANCaSySodaf+Dv0909KHx1MmXYamtNmTGmFgrGb68auWSdL+D0N8bpbB3zLo9N2N9Vo5ZtNo7zOry6BKwZCDsq4zP2cESkAvKxmwcOPHP1qKX/wIxMp8lnV42nn1Prmwe7GkrUQCpTf1xccog1FsqS3Wwd+xzCZERABERABHKIgBSYHOpsNVUEREAEGhE4EMcjjHHO+lJMb2NMpeOYc68eVfVXuI11fH1hd3SM2Qi7iXGMrYWn4zg+d78M3FEY50hEKmwuT4SFjLsnx9j5xjjdMCM0et++wFeMMUjvvP35opdXwi2TswTUcBEQgVwk4MvFRqvNIiACIiACLoF3nDrf4ZjtcMKkM9xnXH121Ww3Bv45NoDZD7PbGtMTh02MNU4ePK21gf2wozT2Q0TcY5vJE2GNzUx47ET8CVCYODNzEJSfGWVlJgB/GREQAREQgVgJZHB8KTAZ3HmqugiIgAgkg0DAZ98zxu50rDn2vvLhfcLLdDf8W8u3ge3wOebt8LCW3AHjfILwPcaaI9w8cOCZe+cN/fb08mG7ps8fRqXF9c7rkFcBBzf0Hw/F5Vyk2wDVhXtj4C0jAiIgAiKQSwSkwORSb6dnW1UrERCBNCdQv0zLWW6N6WeNvaqszITuHd6Gf2PtWx127X8p2qZ03LX3FeOY14wxxwXzgNOY+xeUdrGOuRwHedZavkIZTmN+OqLicyhQVFi6weM4pH1jc2XVW3DLiIAIiIAI5BiB0E0ox9qt5oqACIhAFhBIThOgsATqfM6vMOtRDSXmuq4jhr0xfd6wv2KWZIWt3/C/xTrOf8fyNjDGRdpfowVbYE9BXq/cUz708brA3leNcc6AgvJSnq+QbyMz3p81Ps7IbMFxHWQm6wVbRgREQAREIMcISIHJsQ5Xc0VABESgLQR+dtaS1/x1tWdCiXke6Y+EgnEJ7BMh8xyfKb1mZNUSuGMywTRfN8ZyedhXHOP8ABl0d4z93ZbPtp1z5VkLd+A4ZPz+fG7Y536cjShzVihADhFoCwGlEQERyFgCUmAytutUcREQARFoGwEqI5NHVnWHDKh/w1d0+Vw5dvlHk0dVfRPpDoBw438B7LFXn1W1OjyHq8+umgR/hC/5H88/kh/DEG/Z5JFLz4bNvJCmquvVI5feyO/BMDxcau3u46DsUHn6T+Myw+PJLQIiIAIikFgCqc6dBZYSAAAQAElEQVRdCkyqe0Dli4AIiIAItEqgrMz4HOtcaozTxRjzJERGBERABEQgRwlIgcnRjs+OZqsVIiAC2U6AH628p3zow11HDFtljMPN/f/xOwXPGv2JgAiIgAjkLAEpMDnb9Wq4CIhAThPIkMY7uwL5PuMMRXWPMdYu8/vM9xvvjUGYjAiIgAiIQA4R8OVQW9VUERABERCBDCNwxdglm64eWXX85JFV/smjlg678qyq9zKsCapuFhJQk0RABFJLQApMavmrdBEQAREQAREQAREQARHIFQJxaacUmLhgVCYiIAIiIAIiIAIiIAIiIALJICAFJhmUVUb6EVCNREAEREAEREAEREAEMpKAFJiM7DZVWgREQARSR0Ali4AIiIAIiEAqCUiBSSV9lS0CIiACOUbg3vnDHp1ePsxOLx9+fTybfve8YV9Dvtsgy/jq5XjmrbxEII4ElJUIiEAcCEiBiQNEZSECIiAC7SVw75ziwzD4Xg3B4J4D/Ijy2V0Lhp/S3rKyMb3fsXVoVwCyz791917YMiIgAiIgAllF4MvGSIH5koVcIiACIpAOBDj4rjLGLmgqZrExga3pUMlU1eHeeUO/DSVv1/R5w8Hiy1pcPXLpzMkjqw6BlFw+ccWuL0PkEgEREAERyDYCUmCyrUfVnoQTUAEikGACO+p8zk8nj1x6dlOpOvdnZy2tTnD5yl4EREAEREAE0pqAFJi07h5VTgREQAQiEygrM77p5cN/fG/5sPcxI1HnyryhH947f/hPGealClua9tm95UNvnT5v2KeIG7hn3tDr7vVmM8qHLXLDyodtQRiXsO3F8Yv3Lxjc6+65Q0rumTdsJfz3QQL3lA/7+J75wy7z8qc9HbMhCNt1L/LjsSc8pv90hAf9mrXumT9kAuK+DmE5rMPWe8qHPnzfvNO7MRGXziHsM+s4f8dxR+PYEhzb6cG870XZOG4yM0MW06Ph5KUvH1ZBhvegncgvAGF9lty/YFh/lCsjAiIgAiKQBgSkwKRBJ6gKIiACIhALAQ7Ku5YMe8gY+2drTHdjzfNI/5xxnE7W2vu6jhj6V8aBX7jpao3zS+OYA+D5ueM4+2B7ZjjCrjHWeQseL0G243hCIJA33+fz/dsxFkqErbDWvO4Y08Ox5o57y4ddiHhxMffOG3apY31PI7OjjTUzrDF3wb3JMc7FAZ//7w88P6hTfl3tR2jbbx3HPIYw1n2NsWaqY8wDOI5oyKANnL6Kcu4w1tSA70LUZRMyH1ZnzUOsB9wyIpAiAipWBETAIyAFxiMhWwREQAQyhMDBJcMmGMdcgOp+aGxg2ORRVd+cPLLqfJ9xBmFAv9oY57tdzxj2A9P073+3bN7WDXEp94UFf4aB+tjJo5aMQFipEzBnYQC/Hn4DMYh/ze8vPJ7L2a4ZVXUq/O5Aus6wvwO73YZvDLOOmYyM6lDWdyejLdeMrLrOZ+uGwe9N1GPIvk75Z141atnma0YtvdME7Ez41xnrbETcW64eteQJHEc0beRUBwXmJ2wr22zqAmch82pjzSm7OxWcBreMCIiACIhAign4Yi1f8UVABERABBJKoIs/YP84vXzo/IYy7J93LRjalyX7fa7ygpkU+8TkUS+voh/lqpFL1kGxeBDuPMh3IeFmS53PubPsW6s4exHuD73BWQOlYYnnefXoqjeMcd43xuxzrPP/rjxr4Q64XeOz9jU49hjr9IDdbrOpvGJbwPF9y/qcYVs2fzHby5AKi3Gc13HcyRrnaNgxmzZxss5rUJQ4y+OWd82Yl9egrR/joMBvA4fClhEBERABEUgxASkwKe4AFZ9TBNRYEYiGQAEiYfbBwZP/cDEjjPEdjDBMurgD+h2OMSGlg/4Ux+ergL3NsabPn2YPb6+SwVmRkPKCfONuyspMYOuiyjW+OnNK124HLptePmwvxFKMtd9HgX5jnM6mDX82kDRObaidkoiACIiACLSVgK+tCZVOBERABEQgIQQ2Y6bk1Mkjq5xG0v1nZy15jZvyjWOLUPK+Wp9vPewGptbYWnhYa4yv1nE4E4PD9Dbdzhj2a+vYh61xuJ/nHiguo+t8zqnW2me+rHlsrmzkFBsBxRYBERCB7CUgBSZ7+1YtEwERyEICV4+p/NRYpwZN65AXaLqkKc84eQhzHGMCedZVZnCYvubeBcMGQNv6ibHmM1/AjJ88quoXk0ctnUdlzedz2jz7k22c0rcHVbOMIKBKikCWEZACk2UdquaIgAhkPwHHZ7k/pYs1Znjj1tpAoAR+B1nHrLti7BK+QQuH6Wswy3I8anewcUz15soqvgUNh/XG1itj9Qdt+J9NnNrQfCURAREQgawlkEwFJmshqmEiIAIikEwCdQHDVw5vN8b5wfR5Q6gAGP7dVz68D2Ze+I0WLiN7kn7JEOuz76CcjlCazoTtmrIy48PxOBwUQpo1Tp2zBoE7If0PLh4SUsjumTf0ImPtN+Af2TjWzzIiB9b7phun+lrpvwiIgAiIQHsJSIFpL0GlF4GkEFAhIvAlgWtHVb2Ao79BDjeOr2r6vGHPTS8f9kzA2BXWmAHG2Ce3LKp6AuFJMTZgnjPGfGGMcynqsWx6+dD5XUuGVuP4ImMwt2Ka/+OsC2ZhFiFGkc/ne3H6vOGLkf41x3H+Cr+mxu/wzWSfI2BQ1xHDlt5TPuxOuCOadOMUsZLyFAEREAERiJmAFJiYkSmBCIiACKSewJbFVdcY41yJGZfPoCJMNMacC+VlD9zXb1m89FLMTgTglxRDRQGzLf8fyufenNOMcUqM43yO418YY7aaFv5Yzzx/4SRjzcOI5jOOLTHGOdIx9nfWcf5o8Oc4diAs11x9VtVqKDz8Fs0eeAxG+0+C3axxOZn04NRsJRUgAiIgAiIQEwFfTLEVWQREQAREICEEuOl88siqAZDu3MDeWiEc+E8eueShq0dWHT15ZJUf4rtmZNURk8+u+gPDvPQt5Xv1qKX/QLpOk0ctGeHF92z6MYxxPD/aPKY/w3nsyTVnVz3olj+yyofwDpCTcXw77EPC4159dtUk+DmTRy75Hy8tvzMzeVTVpZNHVh0AQVhV16tHLr3xmrOXXM9jpvHi0r5m1NI74X8QhHFH0a+5epHF5Gg4tYEFy5WIQLYTUPtEIB0JSIFJx15RnURABERABERABERABERABCISyBAFJmLd5SkCIiACIiACIiACIiACIpBjBKTA5FiHq7k5SEBNFgEREAEREAEREIEsIiAFJos6U00RAREQARGILwHlJgIiIAIikH4EpMCkX5+oRiIgAiIgAiIgAiKQ6QRUfxFIGAEpMAlDq4xFQAREQAREQAREQAREQATiTSD7FZh4E1N+IiACIiACIiACIiACIiACKSMgBSZl6FWwCKQ/AdVQBERABERABERABNKNgBSYdOsR1UcEREAERCAbCKgNIiACIiACCSIgBSZBYJWtCIiACIiACIiACIhAWwgojQi0TEAKTMt8FCoCIiACIiACIiACIiACIpBGBKTAtNAZChIBERABERABERABERABEUgvAlJg0qs/VBsRyBYCaocIiIAIiIAIiIAIJISAFJiEYFWmIiACIiACItBWAkonAiIgAiLQEgEpMC3RUZgIiIAIiIAIiIAIiEDmEFBNc4KAFJic6GY1UgREQAREQAREQAREQASyg4AUmMT0o3IVAREQAREQAREQAREQARFIAAEpMAmAqixFQATaQ0BpRUAEREAEREAERKB5AlJgmmejEBEQARFICYEJEyacMm7cuHdop6QCKSqU7c3FdscVtzITAREQgRwgIAUmBzpZTRQBEUgvAqWlpQePHz/+bgzWt0Es5FPIZPgXJqumKK8v6nBFMstMVttaKoftZbvZ/pbiKUwERCD3CKjFmUNACkzm9JVqKgIikAUEMIDuUlhY+Ji19nSfz3fm/v37e6FZP4RcWVBQcBvC8+BOuEH5gyA/z8/P753wwlJYABSVByheFTp16tQT7b4WMsLzky0CIiACIpBZBKTApF1/qUIiIALZTAAD6P5o30mO41w3Y8aM18rLyzfOmjWrHMc/h1yA8KMQnnAze/bsZ1Du0XPnzl2T8MLSqAAwX4d2H4f2P55G1VJVREAEREAEYiAgBSYGWIoqAiKQ5gQyoHq1+EM1/ZgBOBR2yMycOfN5DKx7Y4D9rudZV1d3GmYPlkFqIe+NGTPmDC8M7h7wexSyE7IfMnvs2LFUjtwoOH4A8uz48eMfhs3wnQi/GTM87jI1uOE9bvXIkSN7MgEOGP9x2FMhXNrGNPehnM4MhzjwPxf5rYPN+syH+1q4ZyLPLghvbNz4CH8P4i6TQ5lXDRo0KN+LOGrUqCMRNhtSi7zWBQKBb0OJc7xwxmUahHOJHfNgXuci3I2DNCx/EeLchTguB/g9jPocHNxPU4O4l1EQXkM/thfu1UgzDsfHwv0+ZCTiuAbuvpDVENcP9kmI+xJstnkz3A3a4CbSPxEQAREQgaQSkAKTVNwqTAREINcJbN68+R0weA5C5eP3GBBT6XAH5PALN10xmP8pBvVXQPpB4an0+Xw3Y4B+IAbohXDfh8idEOc4KDp9EL4B7ocYDn/PjEXaxfv37z8CHpci/KcdO3b8CdzNme8gYC/yG4i4X4f7QtjjYBsM4IfC/gvKeQjhR8L9G7ivgB3RIP6ZCPgj0v98z549h8Bm+VO6d+/OfM0555xziN/vd2dB0JbjET4a8Y9CnofAdk2PHj1+CP9r0YYLmAc8b4P8GXmfBtszwxFnM+p0DDzGIX1xYWHhrbt27XoTCmER/B6k0A3l8DW4QwZxPkDal5BmPDzdPoB7ENw74P8flHMS3DPhnov8j0Q9xqCul7Ne8M86owaJgAiIQKYQkAKTKT2leoqACGQFgRUrVuwfOnTotRgUXwQZD1kDpaMa8mPOOIQ1koPon86ZM2cF5CP4Pwnpj/jcM2MwmH4Ig+1rMHPz8dy5cz9FGMMP3bdvX0e4PfPk7NmzHw0uU/s70t6LNOdBATrYi9DI/jsUhduZ3+7duxcj7FWkGQKb5lykXeSFQyHgsrc/MSCSYKDPOl2IfF5YuHDhVthufvB399yg/lxGdySUmGuhWLxLQRgVlC1eflAaXke8b6P9S5gHFLEXEPY56tENtmvgno863c06s044noKACVBiqLTB2bxBnrXI/0W0sRT8u4NLHupwDlLMB1fO3vwA+S1D/i4T1GMF4j8Kv/MmTpzYCfFkREAERIAEJEkmIAUmycBVnAiIgAiUlZUFMEB+DvIVDJ57gMgfMSi+vaio6I4wJWYfwvYgLNxw+VcnDLz3IGwtBtv3YpaAS6csjmeGRwy662BbiGsw+F4GRw8oDQWwI5ldyLu2UcBBwcH68ShvJcIb16lR9PrDjRs3rkWdBkKR4HIsC3s7QtzZHNhUwE6E/dHOnTvXw27OrEaZE9HGTyE2Pz9/AyIeBwkZlME2ho7RNi7B2490zSlp55cRrwAAEABJREFUobhBxxLYeeB/UkFBQRFt5Pms12a4v4m672b5FBzfjvj+7du36/4JEDIiIAIikAoCugCngnqiylS+IiACGUcASkwN5H8wcOZyrHN79uzZr7VGYLagCAPp/0WaN6CU9MDMgwM3l0G1ljRp4VxmhTpdBzkf9fNhFuMAFD4LEq1BEx3OppwJZWQY8nAwA8PZJy7BizaPVuNhhmoD6jgPQn5fRYJtkFVBBYV7lX7OshvJeChyOxBPRgREQAREIAUEpMCkALqKFAERSD8CyaoRlI9r8SS/cuzYsV3Dy8QAmkuW/LW1tR3C/SO5MbI/HP4HYWD/rzlz5uyE28Ad2hzP46D4Ybt7O2AbpDsV9qa6urq9sKM2zz///C5EXgVl6dTS0lLOAuGwZYP2cOnZIigIryOmOwsEP9YHh4b1fROO3p07d27wMgP4uQbldEZ9T4b8a8aMGevoiTb6cdzgvhWeJ+OgbUfDzkNdt8KOxnizVyWI/CPIPCiUXwQVlPdxXIK6RNVmxJURAREQARFIAoEGN4IklKciREAERCCnCWDAzQ383KD/pzFjxpzIt2JNmDDhFAzObwaY5fv27auG3Zr5HAN5B4P0q5BHbyhEI5Hv7fBDNr6QkoBMvoGwb7MM2GNxfBXi/R8G59EO7pEkZJ5C/mcUFhb+fPTo0YchP5bJWaNQhEYOtoPLv8ayjkh3C9KfjTp79VuJ+NVQOO5G+4+lIOwG+HmKHZfJrUd9f4T0gxju9/vvwvExaGRIWUOe3LR/GevEeDi+GXH+jRmfj5EXDWdUBp5zzjlHhS3Po39IMLPzGtLlQUqQd2gpHvJ5GH6no+4/nzhxYnfUoRfa/Rcon7+78MILvXaE8slhh5ouAiIgAkklIAUmqbhVmAiIQK4TmDVrVnVeXt4oDI43YbBcyX0dGLjPwfGiDh06/ADKRatLk4IzEheD5VeRx4ew/wB5AFKAvPmGMDiNQZ7L4RiHMj6A/SyO/7J3796/wB2zQb1fQaLvYUD/YygSLPPXOF4IiWjQpuko728IfBZ1XA2be2ueRfpTMKORx1kOzDZdBH/uh1mFuHPhroSshRhwqIVy80v4r0D6pcivCmn/gzC+DIAzSXC6hjM8R6NObzMe4ixDG29meobimC83OAx5VXXr1q3B/hmGU8rLyzcj3r9RVsWuXbtYV3obzB7xJQbnw380lJwNqANnZHYi/9899dRTDfbeuAn0TwREQARiJqAEbSEgBaYt1JRGBERABNpB4IUXXvgEg+OroRQcBHEgPXD8y3//+9/c6G6goLwGv+Noe8UgHF6zijw/KACV8PgqhOlp3wm/PpClXhoMyj9C+CRIZwrymIqBvbsJH254zRqAwftGxsfB5RS6KYi3A8fjIZfzmDJ06NC5yL8P/PIgZyP/T+Bfd8ABBwRgNzBc2oYyfol4btmwfwH5FuSHyJvKjJk3b96HOB4LoULDfKfDfbrXRuSxCXlcBL98SDeU/RvYZ8C+JaywbZhtuR7+ZJmPsEuQf2iGCccrEdYf0hP5vcn2wj0A+TbYj4N4t8DvXKR1+Xj5w38p/M9EGraZbbkGcUL5e/Fki4AIiIAIJI+AL3lFqaR0JqC6iYAIiEBLBMaNGzd06dKli2GXeEvSMDNxOZSYZ4N7ZFpKrjAREAEREAERiBsBKTBxQ6mMREAEcpRATjR76NChL0NZuQuNfTS//nXGj0CBuW3Tpk2Pw09GBERABERABJJGQApM0lCrIBEQARFIHoFZs2Y1WBLW3pLLytxv1zyNfLkci8vWDps9e/Z9K1as2N/evNuafubMmXejPnqlcVsBpkU6VUIEREAEYicgBSZ2ZkohAiIgAiIgAiIgAiIgAqklkMOlS4HJ4c5X00VABERABERABERABEQg0whIgcm0Hku/+qpGIiACIiACIiACIiACIpA0AlJgkoZaBYmACIhAYwI6DidQWlqaN27cuO+MGTNmULi/3CIgAiIgAiIQTkAKTDgNuUVABEQgBwhASXiA0t6mMg9Ke/Px0nfs2LET3Jf7/f7zYMuIQMsEFCoCIpCzBKTA5GzXq+EiIAIikF4EZs6c+cWsWbPOgv3r9KqZaiMCIiAC2UUg01sjBSbTe1D1FwEREIFGBMaOHdsfMyOzIfshOyF/KS0tPXjChAmnwF2D6JdR6KYfBe53IDdA1kMeQLgD+1zIexAL+RT5XjVo0KD8YPwm+SCNQbyTEO8l2LWQzXC7aRgGcfMcP378OoQxfD7c18I9E/XrQqGbfojrGhw3mx/rwvwR51MI68i6jkVCByIjAiIgAiKQpQSkwGRpx2ZGs1RLERCBeBPA4P9Ax3EeQr4fBQKBo+AeDPcJHTt2vHPXrl1vYoajCMcPUuieMWPGa3DTdEXc78FxA9I9CIXgTLj/CL+f79mz5xDYl0KmdO/e/etMw7QIb5AP0pwEv5mIN7euru5I5DPG5/Nd3qNHjx/Cn8rNUNh/sdY+xHC4fwP3FbAjmtbyY11Q1g1IfPH+/ft7wZ4O+RvSnQZbRgREQAREIEsJSIHJ0o5Vs0RABLKcQDPN27dvX0cEHQrFYP6cOXM+mjlz5iooERfh+GH4t2R2IPDHUEweRboVSPMpji/cvXv3CwsXLtwKezGOX4V/b9jNmR+gnGVQeG6fO3fup8wHSsyj8Dtv4sSJ3N9yLtyLvHCUVQ4F5E/NZQb/FvML1qUaeS4vLy/fiHwfRHlM8zHSyoiACIiACGQpASkwWdqxapYIiEBuEsBAfhMG9PdBMfgLZiIWcYkVBvo7oSxUQBGpbYHKPqTZ44Vv3LhxLY4HFhYWrkY+FvZ2hI2DRDRBBeV4pPkm4u5mGgqOb0cC/969e7vAPh51WYl6hMqBX0TTWn7bt2/3YRbnGSTORxlvoqw/FxQUDNu8efPC2bNnr4e/jAg0S0ABIiACmU1ACkxm959qLwIiIAKNCVgM4KnA9IIicwcG90Nra2tXQ5G5BhGj3hvCZV9Ifx3kfCg/PsxuHID0syARDRUKBPgR/+eI7zSS8VAuOMODKNGZ1vKDErQDMzwfDcUflKJStPNT2NOLioqWjxkzpqVZougqoFgiIAIiIAKRCKSFnxSYtOgGVUIEREAE4kMAisoJmI2YxqVkUGT+BUWCS6ouxwD/x+PHj+8ebSlQRIYg7iLk8TpsCzHw89OOJFQo4P8+pKS0tLQQdgPz/PPP74LHqkAgcGqkcIQ1MK3ld+GFF3ZAW6+sqqo6d8aMGe/OnDnzFuTNfTs70davN8hMByIgAiIgAllFQApMVnVnDjVGTRUBEYhIID8/fysCJsK+njMRFAzoz4bfR7vxB5tmG/4NPOecc47im7zgjmSq4TkRytBY5lFYWHgL84GSEK7ENMgHCs7DiHM64v584sSJ3SdMmNAL6f8CReN3UDiY7imEn8Hw0aNHH4awkUjT7CZ+hDWbH+pWhxkXLh/7LfMZOXJkT+TNFxYcBv8PES4jAiIgAiKQpQSkwGRpx6pZIiACuUnghRde+AQD/wvQ+hMwkP+AAveBtbW1lwdnNQwG+k/C77C6urqqbt26HQd3EwNFZTry+RsCnkUeq2Fz/8yzSHsKZlDycGzgbpAPZmtehd/5SDd6//79G5AHZ2R27t2793dPPfVUHWaDXkG67yHOj/1+P5UMfu9lIfwimtby27Rp0/0o614kfhwK2wbky7eilQ0ZMuRF+MmIgAiIgAhkKQEpMFnasWqWCIhA7hLAwP89KAtjIflB+da8efOoMLhQZs6cuRL+/SE958yZ8+aMGTNeg/s42m4E/IP/TuTzS/h3DsovYH8L8kMoQlRmTON8kIx+S5HuTMTLgzDtNYjPWSEGm6FDh85Fuj4IY/jZUDo+QUDdAQccEEC8HfAfj/C74ecauJvNb8WKFftR1n1IcxjEQVzm+1hZWVnATax/IhB/AspRBEQgDQhIgUmDTlAVREAERCAXCIwbN27o0qVLF8Mu4ZIv2GMxg8L9Oc8G98jkAga1UQREQARylED8mi0FJn4slZMIiIAIiEALBDD78jJmXO5ClEe55Av2I1Bgbtu0adPjcMuIgAiIgAiIQFQEpMBEhUmRsomA2iICIpAaAlzaNXPmzKdnzZrF5Wt81fJhXALGpWCpqZFKFQEREAERyEQCUmAysddUZxEQARFIDQGVKgIiIAIiIAIpJyAFJuVdoAqIgAiIgAiIgAhkPwG1UAREIF4EpMDEi6TyEQEREAEREAEREAEREAERiD+BRjlKgWkERIciIAIiIAIiIAIiIAIiIALpS0AKTPr2jWqWfgRUIxEQAREQAREQAREQgRQTkAKT4g5Q8SIgAiKQGwTUShEQAREQARGIDwEpMPHhqFxEQAREQAREQAREIDEElKsIiEADAlJgGuDQgQiIgAiIgAiIgAiIgAiIQDoTiEWBSed2qG4iIAIiIAIiIAIiIAIiIAI5QEAKTA50spqYDgRUBxEQAREQAREQAREQgXgQkAITD4rKQwREQAREIHEElLMIiIAIiIAIhBGQAhMGQ04REAEREAEREAERyCYCaosIZCMBKTDZ2KtqkwiIgAiIgAiIgAiIgAhkKYEkKTBZSk/NEgEREAEREAEREAEREAERSCoBKTBJxa3CRKANBJREBERABERABERABEQgREAKTAiFHCIgAiIgAtlGQO0RAREQARHIPgJSYLKvT9UiERABERABERABEWgvAaUXgbQlIAUmbbtGFRMBERABERABERABERABEWhMIP0VmMY11rEIiIAIiEBaE7hrwdC+0+cPW0ChO60rq8qJgAiIgAhkHAEpMBnXZaqwCERPQDFFINkE7p07tNQfcNYaa0opdE8vHzrJ6E8EREAEREAE4kRACkycQCobERABEch1ApxxsT5nATn0OmSgOebQEXRCnEfuLR86NcNmY1BvGREQAREQgXQkIAUmHXtFdRIBERCBDCLAWRcqL5xxYbUnnPorQxkx8DJzar9zTZfC7ghyyjAbs0BKjNGfCOQAATVRBBJLQApMYvkqdxEQARHIagKcWXFnXawp5awLFRfaXqNP7XeeOQOKzAGFRfTqCyVmrZaUEYVEBERABESgrQSyWoFpKxSlEwEREAERaJ0AZ12sccoYk8vFGisv9KdQoblw+J0NlpQxrWZjSEciAiIgAiIQKwEpMLESU3wRyA0CaqUINEvAXTJWPswazLowEhUXLhejuyVhHMZ1Z2OQFrMxC5hXS2kUJgIiIAIiIAKNCUiBaUxExyIgAiIgAs0SCC0ZQwxvZoU2DqMyjDvuqzcY2kjQl8vPmGd2zcagZTIiIAIiIAIJIyAFJmFolbEIiIAIZA8BKhhc9uUtGePm/NBsSozN5AwM0zKPzoXdA8zTb51HWEaMWSm6CIhAthFQe0QgCgJSYKKApCgiIAIikMsEuMzLH/y2y5fKx3ntRsIN/mcOvMzHPLkcjWVog3+7sSoDERABEch6AlJgIu/jz7sAABAASURBVHexfEVABERABEDAnXUJ+7YLN+MHl38htP2GeTFPvgSgPjfnESgxmo2ph6H/IiACIiACEQhIgYkARV4iIALtIaC02UCAsy5UXjgzwvZwyReF7kQIN/hzSZk7G2OcSZiN0TdjjP5EQAREQAQiEZACE4mK/ERABEQghwlwUz0311N54QwJFRfaiUbCJWUjBv7Y1CsxJje/GZNoyMpfBERABLKAgBSYLOhENUEEREAE4kGAm+g568JN9cyPMyLJUl5YHoWKUpMlZfOHaTaGcCQiIAItElBg7hCQApM7fa2WioAIiECzBLhkzB/cqM9IVFw4I0J3KoRLylgHdzZG34xJRReoTBEQARFIWwJSYOLeNcpQBERABDKLQGjJGKrtzYDQxmFKDeugb8aktAtUuAiIgAikJQEpMGnZLaqUCOQoATU7qQSaWzLmznoktSbNF8a6cCaGy9m66JsxzYNSiAiIgAjkEAEpMDnU2WqqCIiACHgEwpeMfakktP/bLl7+8ba5nO0MfTOmRawKFAEREIFcISAFJld6Wu0UAREQgSABd6N+Ar/tEiwm7haXlDXZ4F8+VN+MiTtpZSgCOUdADc4wAlJgMqzDVF0REAERaCsBzrpQeeHrkZkHl2ZR6M4k4QZ/LinjzJHRN2OM/kRABEQg1whIgUmnHlddREAERCBBBEIb9a0p5UwGFRfaCSou4dlySRk3+NcrMfpmTMKBqwAREAERSCMCUmDSqDNUFREQgbYTUMrIBJrbqJ/JyovXUiovTZaU6ZsxHh7ZIiACIpC1BKTAZG3XqmEiIAK5ToBLxtLp2y6J6g8uKeOMEhUaLo9Dmxew7YkqLwvzVZNEQAREIKMISIHJqO5SZUVABEQgOgKhJWOIztmWS85+3NDGYVYato1LymijgX2tz1lABpyBwrGMCIiACCSIgLJNBQEpMKmgrjJFQAREIEEEOGDnRn1rnDIWwc3unJ2gO9uFMzBsK9usb8Zke2+rfSIgArlMQApMlvS+miECIiACXDblDzhruYzqy8F8+n7bJVE9xg3++mZMougqXxEQARFIPQEpMKnvA9VABEQgtQSyonR31sXnLGBjuIyKm9tp8zgXhW0ng2MOHRFsvvPIdH0zJshClgiIgAhkNgEpMJndf6q9CIhAjhPgrMv08mHurAtRcAkVhW6JMdzgzyVlnJEy+maMif+fchQBERCB5BOQApN85ipRBERABOJCgJvUuVkdmfXljAMVF9o4lgkjwCVl3OBfr8SYvlxmR3ZhUeQUAREQgeQTUIltJiAFps3olFAEREAEUkOguY36Ul6a7w8qL+FLyviSAy67I8vmUylEBERABEQgHQlIgUnHXklunVSaCIhABhHgkjHOIOT6Rv22dhmXlHGmigoNGYKlvhnTVphKJwIiIAIpIiAFJkXgVawIiEA2EEhuG7jsKbhkzP2mC2cUNOsSex+QGZeU0UZqfTMGEGREQAREIJMISIHJpN5SXUVABHKSAJc5cbkTlz0RADelcxaBbknbCHAGhgzJUt+MaRvDdqdSBiIgAiLQRgJSYNoITslEQAREIBkEppcPneTXt10Shpob/PXNmIThVcYiIAIJIpDr2UqByfUzQO0XARFIWwKcdTHGecTgj8udtGQMIBJgPLb6ZkwC4CrLnCFQsmTa10oqp20bUTltWcni2w5JRsNTUWY07Rpe+ZtTiiunfQYeq4sryg6LJo3ixEZACkxsvBS7AQEdiIAIJIIAN+pP17ddEoG2xTy5wX/EwB8bLi8z+maM0V/mECiuuPXbGCzvgixOVa1tIFCHsgPWmn27O+7dC3fCjQ0kv8yEN0oFREVACkxUmBRJBERABOJMoJnswjbq69suzTBKpPcxh55huMG/Xon58psx3IeUyHKVtwhkCoHmlKXKkqkzK4qnHFJRMqVkxWllu7z2UKmC7GI6zy9Wm2mZB6SBglbZTJmx5q/4mUdACkzm9ZlqLAIikIUEOEDmkrHGG/W5vCkLm5vWTaLywuV63pIy9onfOo+wj9K64jlUOTVVBEQgtwlIgcnt/lfrRUAE0oAAl4xl20b9GSt/ax6e/8Nm5akl15nte2rSgH7zVeCSMr6pjAqNvhnTPCeFpCeB0KxFxbSKkspbflpSOe1jSACyb0TltCXDlpT1D6/56S//tlvxklv/hPAtEAvZV1Ix7fXiiptHM563r8Nx7N9x3BFSgjiM586KhMqrnOYej1gy7VGGMx6kI9Ph2J2JKa4oOwzu1dwnwnwRHjLwvx5imZ5hjMO0iNBqmYhTb8rKfGjjj0sqb3m/pHJaXVA+LAEHg7D6SMaE6lwxLSpGTFdcMW0CuZRUTtsHsajfVtgPkx/DM0CyoopSYLKiG9UIERCBTCUQtmQsq77tsuHzt1vsEiovO3d/1mKcdAjkDBiXlNFGffTNGECQyTACjvmqMc4dxhg8MXAWwt5kjRnmN/6HBr1S1gnHpnRBWZcOtYGnHGsvx/Fnxpq/QpYZxwxwHN+zJUtuvbA2z/nIMc5vHcc8hjj7IGsc60x1jH0A7iYmEAj8w0E4AtZA9jGdtWZawFe7AsdRmVjLdDOFglIyOu8htPHPxjjdrbHPG8c8h2O01bmveHTeX8OVGMO/KBgxGpSXS9GOp+E+GvnOsI65yzFmE44v7rC/7u8eTxzLJJiAL8H5K3sRiExAviKQ4wS4HCnSkrFsw3LJ2Y+bxhJUBjKmqZyB4UyMvhmTMV2mijYkUGet85OK4imnVhTfeLbPb86yxqk21pzSeW/eaYy6P98/xhg7BO6VefvqvlpRMuVHkBLr2N/Br6MJ2EuWDfnVZqS/MxBwZsKPG/Y3Li658ZbFxTc9geMmprJk6kyGI2AjpI7pKkum3FY1vOw9HEdlYi2TmZaM8U9AWy5AGz906vzDKotv+mbF8Cnn43gQwldD4fpuyRjfD+AON60yKll82yGOMZORqM5Y57vMt3L4lOv25fmHwe9NKElDCvc4Z8ItkwQCUmCSAFlFiIAIiEA4gent/LZLeF5yJ4+AvhmTPNYqKa4EXqssuZGzJm6mi4ZOWYNB/Mc4KKiz5lDYME4+/0EamPy9gT/4HHtqrb/uigYBaXwAJeMCVO8AxwSeWHzGr1bB7ZolxTeugyL3IA7yTMD5Luxw0yqjivK926wx3woY37AtXWtne4mpZKHM13HMGZ6jYcskgYAUmCRAVhEiIAIi4BHgrIvRt11Mpv5x9ih8g79BX0Ih1QZ/kzF/qmgEAvvzffPg/Q7k1NoO/lXFldOmFy++tWThS2bXouE3vbF0WFk1wjLCWGuoROyw1i6JUOEK+G3DbEmf4ZVlPeCO3pSVBSrn1a3xm7pTum71LyupnLYXwj1AKNJ8Hxn5HcfpDFsmCQSkwCQBsooQAREQARLAQHeSsabU4I9LkihwZrXhZv7G0tr+mEwAwg3+Db8ZY9x+NfoTgQwkwFmEfXn+UdZxuJ+lC2YUrnZ8dnHJaP/nGKTfevxbZR0yoVl8OQDqWWSN2WedvPVwNzBoXy3CYAwmlkxeg8AoDorH+H9tjfMwona3jrnHBMzogPGdao19Bn45YNKniVJg0qcvVBMREIEsJ1DnM9xAa/jXuWN3WlkvVFYai9foTGfAb8bwZQRsz+SRSx+lLRGBTCVAJaZy+I1XVBRP6YophQFoRxlkO+RXXbfm/Ql22pvKkrJPUckaKGAdHFsbXB4Hn6BxrM1DGIwJQAGpDXpHZQ1b8tsBjjU/QeTPfI4dXzl8yi8qRkyZt6T416/5HGcH/GWSSEAKTBJhq6j4EFAuIpCpBH521lIuw6AYDurTvR3b99SYlWufbdfrjjnLFEm4DIub4xszaG95jfNL5HFYH7p9msiylLcIJJJAccXN40dU3HpTyeJbuNHdVJZMeQeKzM0+43wP5W4zxhYXV5QdBnfaG8cx76OSXRzHGQ67sSmBx0GYCV+3pLiMbw/DYXTGF6g7HjEPhvZTvWhO4C24vzQ29tmcLxPL1RYCvrYkUhoREAEREIG2EXCMdZ/Ub9i6um0ZtC9VTKlfW/tPKDD/bJey1euQgSaSNKe8rESZ7613PyMRU11TEXn91rfdYr0+dQ/0TwQykYDjG28de7PxOdeYsrLQ2NA6ddzc78OAf69jC3aHNw0DeX943PCwCG7H8ZlQvu5MiWPWI4+DMStS6sUvXVDWxRhnrGnmD/FbLdMaw9ccb7fG94MRi35LpcPNbXjlrX0cx16Gg1rjs0/Cjsn4fXYNEuxE/v2LR+aFlKPiilsvgt83ECaTRAKhkymJZaooERABEchdAgHzEhu/BoN0znDQnU3CNs1Y+dtQk8LdIc8scVDZYlNqfSb0hiceS7KVQPa2y9Z/J4Ya+Q9KRvtXF1dOe7xkyS0zrPU9i1Z3tD7nyYoRN3wOtwn4fHzj1ufWmEEjRvuXFi+Zdif9mxPEW4mwQmPtH5gnXw6AY+NYw7wDeABwa0nltMWQhbUd/Jg9sWcxPFxiKbNi+JQXMPvyN+R7uPXXVRVX3vJcyZJpz+CY358ZYA3aMicQ8dXP4WU2dnPWxRq7CP5Fjs++iPqyzq9BKfor/GSSTEAKTJKBqzgREIHcJnD16KXcB+MuOUr1hxzXrF9kVq59tlnZvqf+Q5NrNlQ0G6dx+lmv3ubO2HCGhcJlVk8tuS6q9OuDs1K0G+fb+Jh1T+WZxHYFy68OLg0MHsoSgcwjsKT4xnV5++rORs3/ZY3pgZmOHxjrjMKAfRPcV1bOqf09wlxTNfxXmD52+GHMPYg72LHOSW5AM/8slCPkUYXgQ5HnCMdviuA2i+fW3Y9Zn9uMY/hRTC7tGmaMw6VZNxvj+sGqN7GWuXhO7TUo80pj7GeOcSYaa851jNnjWHN95dzaS01ZWaA+5xj+I03+vsAkU7+Jn+Nn1vlIY8zvUM4fYRvHMQNpSyIQiLMXOyDOWSo7ERABERCBlgjgSaC7jGzNhtQulVr89kNQLP7ZrHiDdNor1zYfLzyMMzBUXMZ99QZDoZt+4XGac7MccqPdXBzP/7W1zzFqykTLx1KGXgVHIFBZcuM/KoqndIKM8IIj+XlhjAfpxDie38KzyjbA79zK4ikHw3YgHSqLbzpmcfGUhxoP+CuKb7yzonjKQRDEu3EU82BeOG5QB/pTOUIewxHmhxxQMfzGf9KfeVYOv2kq/LpCkM+UgoriG8+uKJ5SBilYPHwKlAU3pvuvIoYymTfKfKii+KajK4qnsFwf7CMWl0z5A8PcDPGvuTojyCD+CEhjRjsqim+8tKJ4ygEQ1pl1vxHlXM9jr85Lin/9WmXxlO7wG+Aul2OGkrgSkAITV5zKLM0JqHoikB4E0mwZ2an9zjXtkXCo3O/ibdCn8kIlhnl7cejH4/YI86JSRDtVQkWKZWv5GClIREAERCC5BKTAJJe3ShMBERABk07LyNgd/MJ863IelJyG0v/QEYbLvZgHhUoJ3zhGtycg4jzzAAAQAElEQVT1CgvTnet6UfFgmraU56VxM0rhP7YhWLyWjwVByBIBERCBZBKQApNM2ipLBERABIIE0mUZWbA6MVscxIfvd6HiQgWjuYwY5s3McIkY98Uwj+bip7O/95Y0rw/Tua6qW5oQUDVEQATiSkAKTFxxKjMREAERiJJA2DKyKFOkTbRwBYQzLFwmxqVjrVXQi0ubygsVoJVr+SKi1lKmV/jKtfVL+LV8LL36RbURARHITgKRWiUFJhIV+YmACIhAggmELyPjYD7BxbWYPRWSaGUlFA7v1chUREYM/LHh29SiTc+4p/T7pvttGLZ7JZSBlcgz2vSM12JjEhzIOgeL0PKxIAhZIiACIpBsAlJgkk1c5WUoAVVbBBJBwPKVysZbkpSIEqLJkwpJtLISCoeXJwfz0aYLj8e3n4UrIswzPLw1t1d+Kmyvr7R8LBX0VaYIiIAI1BOQAlPPQf9FQAREIOkEnIBxP4D43vqKpJcdXiCXf0UjnHFhOtqN49Ov2bDCIgYZxoklXeO43rGbWYr+Udlyiw4uAXTd+icCIiACIpBUAlJgkopbhYmACIjAlwS8ZWScyaB8GZJcFzfgRyP9D+V324yh3Tg+/Vhr2vEKa5yPd8xyUiFhfVQd7LtUVENl5hgBNVcERKApASkwTZnIRwREQASSSCA9lpElscEZW5SWj2Vs16niGUJgxJJb7y2pnFYLuT3RVS5ZMu1rKGfbiMppy0oW33ZIostT/vElEKUCE99ClZsIiIAIiEA9AW8ZGb+NUu+T+v9r1i8yfM1xqmvCvTCsS6rr4ZUfWuqn5WMeEtlpQgAD8eshtiUZsWTao2lS3WarYa2tQ6CF7IAk1NhAgGUFrDX7dnfcuzehhSnzuBOQAhN3pMpQBBoR0KEItEAguBSpmpvaw5YotZAi8UFrNlQY1oV1aktpK9c+ayiL337QtFUBYdkU1qUtdYh3GvKgIF8tHwMEmbQlsM4YZ0Eksdb5j0mTPypTQWXr+vAqVRRPuRaSDykL90+Eu7Jk6kyUc0hFyZSSFaeV7UpEGcozcQSkwCSOrXIWAREQgSgJ2LR4G1mUlW0x2sq1/4TyUi9r1i82i99+yD1uMVELgekSpOVj6dITqkdLBBzHLKwovvHsZuTOltIqTAQyiYAUmEzqLdVVBEQgKwmkehkZl2qFC2c+CPrV6n+acH9vCRXtcH+66cc0FL5t7NR+5xp+I4ZvDqMfhXEYN1zoFymMig/9+d2Y8Ph00z/Z4tXTaPlYstGrvLYTaJKyuKLsMMx8rC6unPbZ8MrfnBIeAf7uMjTOjtA/PG5xxa3fR/jLkH2QAOTjkiW3fpfxwuWMl27tXVx5y3MI3w7hkra9JUtumUF/xoOfW4a15iIeQ34HP8ZzZ2JYdvgxwl3D9I3y3RmerxsJ/5DWzb+4ctrjcN8K2QJh/ntLKm559vSXf9sN0VyDNn0bYbsgi10P/KMbAr9bfsr84d4LYfotIypv/YUpK2swbi5dUNalpPLWvyKO195tcP8R8r+QXSwD2cokgECDjkhA/spSBERABESgFQKpXkZGhSVcvOqG+9EdXEIVWl5GP0+8MKa9cPid5tR+55ljDj3D8M1hnhLDOF58z6Yf09D2/GjzOJI/w+ifTGFdKChTy8cAQSa3CDjGHOg49kG0+lBjHL7znUvRDjXW3lWy+JYhJvg3vPLWPoE8O9sxzkR4fWKNeQL2m8Y6Y+FfMbzyNyeagJ3nWGeqY0wVwow19l8OjunP40hyxpJbhyN9lcN8HfuhMc7DxpjVpj7f5QzHcQPjGPNNY8zPIGsgL6Eu243jnFtQV3cHjlszHYxx/oD8BxnUE3kth90ZdS0rHpV3Idz1BspMbYHv/4yxlyB/7qF5CQFk80PYF0BkEkgg8QpMAiuvrEVABEQgewjYlC0jo5IRjRxz6AgXN+3G8enHQM+m25NDDx7gOhnWUrrGYc0du5kl8Z+WjyURtopKRwJ5qNQzWw6u6+8uTZtb91UM5v8Jv56O43wDtmv8jr0ZjgHWOH+rmFt3fGXxlB/CHgy/ByC9fSbw04oRN61YXHLjLcYx78IPllPFY/rzuImUlfkCJnAj/A9zrL2zYk7gK6jDpRXFUwZZx5QZY7oGrL1j0CtlneAONzutDXwN8YZASo0NUPHYGrDOmSWLy44KjxjB7UfFlu3L8x/PtIuLp5xuUDbiFTo++y3YrikZ4/sBlJyzcbAm4NQNZVzICJ/jjIXfFohMAglIgUkgXGUtAu0loPS5Q8AJmMfY2lS8jYwzJNFIl8LurKKh3Tg+/Rjo2XQ3Foa1lK5xWHPHjfNN9LGWjyWasPKPFwFrTWlJ5a3zI8h1bS3DGrMlYHx3rjqhbJ+bR1lZwDEOZyWM8ZnD6EelgMoB3Bv8TuBOgzhwG0M7YP8K92ZjTXGsrysuGek71VgHSpBdW+f47nPzQ2Y0+/3+P8J+B3JC4R7nTNgh4zhmVmXJ1AUhD2MZbyNmSw4I+PIP/NI/omu3DTh/XjbkV5u9UGt8r8G9x1jTA7ZrHONQeSlwrHm6anjZe64n/i0afuMSWJz5gSWTKAK+RGWsfEVABERABKInkOplZOE15XKpNesXhXulxL1y7bOmHUvG4lJnsqAgMy0fAwSZtCfQB4P0sxqL49iTEllz6+R1dYw9EAP8mkBd/sfhZXF2BTMTRRUlU06uGHHD5+Fhrbmt4+uPOJ2Ndd5dUnzjOrhDhgqGY8zr8OjiOP6BsJNqoCwejQJ3B4zDOsApk0wCUmCSSVtliYAIiECLBGzKlpGFV+u1tf903x6WSuWBZa9EPV6t5kqV8Nol163lY8nlrdLaR8BxzGNQFpzGsnj4lEmx5RxzbA7mOxrHfBGrktJSSVC8+iK8o+MzmD2Bq7FxTC28oMfYfNgyOURACkwOdbaaKgIikPYEuAnUpGIZWTiZ7Xs+Cz/MabfXF9aYBk9/cxqKGi8CTQm8D6/dxpoDY10mhnTNGmudagTutgHTE3ZTYw335+Dn6exvGiifbCaQ1gpMNoNX20RABESgMYHJI5c+Cr+kf9Ry8dsPYsblS+HsB+ph1mzgd1y+9Pf2gnBQ3zhNvMO8mRe+RrlxWaxbMoRLx4IsqoN9k4xiVYYIZBwBx9Zuscb5wjimyOfff0R4A0oW3zKopHJaTUnFtNdLFt92SHhYa27HBri3ZKdx7LHDK2/tEx6fr0S2xpwMvx3W1r0NO7nGGu6rKXScwInJLVilkYAUGFKQiED2EVCLMpaAdZeRBQfOSWnFmvWLTbh4hYb70c0BPcNYNx6HS7zDWAbLYr7h5dBN/2SIt3zMmPo+SUaZKkMEEkmgsqTsUygZ6x1jDnasLTXBv9IFZV2Mcd+eZdryVzGi7AOfYzmD3KvO+q4zZWX140vY1ue7Cnke4vicRU2XlzktLv2qKA+shPKy3Binn98Grgrla4zJr6v7KazjIG/tKXTLhjOJxjr/Qmk7jXG+Ha5cnbHk1uHGmGMgMgkk4Etg3spaBERABEQgdgIcBGD2g59biD1xLCn4vRZ+bDIThXWPpa2xxa2PzZkmujDY4zIWOiUikPEEHGueRSMCjrH80ONizI4srO3gfx+K+lnwb7Op4/dcjFmNfP+rZLR/lfsxydH+5TxGpqvqrLkdtmsCAfsKHPCy17J8KADn47ipKStDVP+vjDXV1nGuKxnje6Ok/sORK9AOvkZ5i89x/nvFaWW7miZOrE9Fee2L1jhPo5T+aOMKtgOyOGDtbPjVv7IRDpnEEJACkxiuylUEREAE2kQguFQpKcvIDigscj82yQ9OZpqw7m0CHGUizvx4s0BXj1x6c5TJFE0E0p7A4rl191vH3mYcw9cil6DCw4xx3jLG8DynH5yxG74lzFfrjLXGPo/Uh0Px/wHsYyGP7cvzn8VwuF2Tvz/wqLH234jDVxqPgDLS2w2I8G9J8a9f89U5Z1rma50jjbGXINqJSDuvzvGXBl9bDK8km7KyQP6+2qtR6p9Rl3zYfJUz3/b2OBQuKmjwkkkUASkwiSKrfEVABESgzQRs0peRtbmqWZowtHzMMW5fGP2JQBoTqCie8j8QZ3E0bxsrKwtUDr9pKuJ3hfCNZQUVxTeeXVE8pQxS4OXB5WY4HlBZPKX7EigR4c2Hf8TyFp1540eVxTd9s6J4ygEQ5k37Er7yODz9wrPKdlSU3HQe4nSA+CtLbryb4Swbx0z3Pzz2JEK+BYuLp4ytGv6r1V4c2kgbsV6R2oIy/4H4nSD1X+hFBnRDOjEMhyHDY/pDQnEZ6LajeMpP4X8QhPU+qGJu3VWOYwIIt1C29sOWSQCBbFVgEoBKWYqACIhA0ggkbRlZ0lqUYQWFlo9ZKwUmw/pO1RWBZBAoXVDWpbjylueKK269KLy84lF537XGfAXKywbrOCvCw+SOHwEpMPFjqZxEIEsIqBmpJsBlZI4x67iEiUuZUl2faMtnXdesX2RYby9NJD8vLF1t1tlrg5aPpWsvqV4ikFoC+zrk93esc5Lj2IdLKqe9VlIx7S+QCh6jZh2sNXeFL5uDn0wcCUiBiSNMZSUCIiAC8SJgHbOWeXkDabrTVTjgf2rJdYay+O2HzIyVv3Xdnh3ux7jp2g6vXqHlY8bEvnnf6E8ERCAXCHBZ3b58/2DrOA+ivYcbx1wCOd1YsxrKy7mVJTfdB3+ZBBGQApMgsMpWBESgdQJrq3rxK8utR8zFGNY+xmav2ZD4t5GxnPYIFRRPMTnm0Pol4jz2lC9vwz39GLc9ZSUjbWj5mLH8Lk8yisy4MkoWTyvNuEqrwmlPINMqyL09lcNvvKKieEoRxAfpUFEy5eTKkikzMq0tmVZfKTCZ1mOqrwhkOAEqLeuWd59avaxorZNXt3bdK0WPZHiTElL9+mVkTkYsI/MUFb7aeMTAy8yEU38VYsJXNNOfQk8vLt3pKFSyvDpq+VjkHipZMm2B8ZkFxZW3ri2pnDY1ciz5ioAIiEDiCEiBacJWHiIgAokg4CkuVFqsccow1e7OvmCqfZKUmMjErWPTfhnZhs/fDlXem2np3PHLTyD0OmSgG84wzx2exg1Mo39aPtZyZ7jKizXu7ItjLH/DZZ4iM7SqjMdGfyIgAiKQaAJSYBJNWPmLQC4RiNBWV3HBLEtIcUGcvPxeptuRvzaHH/8Mjoyx1kzirIx7oH9fEgguI9uwtcGbQr8MTwMXlRUuGwufdaGy4lUt3H1MrxJzar9zjafIeHHSyd6x5zO3Ohica/mYS+LLf+5sS1B5mXLC+eaK/qPN8QcdgWcR9YpMfiD/JSgzj2h52ZfM5BIBEUgMASkwieGqXEUg5wmsXd691FsmRgWFQA7udYmrtBx+wjOmS9cJJq9DvSLDMItZGSkxJPGl1PnMQoO/NesXGy5tgjPtDBUULhuLRinhxzJP7Xde2rXBqxAZkzWPU7F8jOWmq4yovGUS6lYGMVReqLic0eN41z190MWGbmsCSEjM0AAAEABJREFURzrGTvKWlwXTMIlEBERABOJKQApMG3FWLy9aAdm97pUifoXVBAdrG+H3SfXLPYbFkm318u6PVy8vqoX8tbV0LA/xdkMS/m7x6uXd/1m9vMhWL+/++9bqFU34ggUmb93yopeqlxftg/w6mjSKk1kE3NkWb3+LcRbg0WxfzrZQcelzSqU5qNelrtIS3ioqMpyNqffLu3Qd0te79f9nZy3lW7AoDV5NLDKJIaDlY5G5ckbFGucRhnrKC92eFBUc6M7GUJG5oPcQ1xuKTF+mwYyM9sm4RPQvwQSUfY4RyGoFphoD7+r6Afg/k9Kvjqkzxu43PrsnlvIc6yCdm2Kn+z/D/lXHwNkaE0Dzao1jd8OWyRICnuISWibmmJDiwtkWKi4tNZVKDJUca+p6W+O7mA8EWoqfS2EYCLpLmdJ5GVm29YfHPNva1Zb2UHnhjArTUjnhzAvdkYSKzPm9hxoqMlxe1h2KDVhyX4z2yUQCJj8REIE2E/C1OaUSNiDQb/BnC/sOrjms7+DP+vYdXLPSxPDX5/SaSUiTB5kcQ7KMi3rWWaYWbTwL0qnvaZ/dmXENUIWbEGiiuCAGZ1w4oxKN4oLoIUMlh0qMMbYPlPpHmHcoMIcdtT5T/zrlNFxG9vD8H5rmxOuy5sL5zZh028y/cm39sy4tH6vvPXdTvs8s4BGXiFE5obs1oSLD+PcOutidmaHS4ykyeQG/9sm0BlDhIiACrRKQAtMqIkUQARFoTIAzJKH9LcYpYziVD27Kp+LCGRX6xSKM27nrOYb5GMzgOP66BVJijEnXZWTcL8L9L+y3tgpfANDWtPFOF6ZMuUv24p1/puVH5QXKxlrWmwoIZ1TojlWoyHDZGWdl6Eb6I6HMTOKsDpeXaZ8MiMiIgAjETCDnFBhvudPa5T3+Vb2s+x+rlxdtg1jIvurl3edWv9yzXzjF9yp79qheXvQ0ZCeE8bZXL+/xv4iTBwmZdct7jK5eXvR59bKiteuWdj0+bK/Kcu79CEWEo/qV7n9A3ED18u7u4z7a1fVL3X6P4JCpXtb9+9XLu1dXLy+qo6x9pejdgHVOCEUIOqqbWcLFelSjPtWo1zrULxjdsI3Vy4uehHht3894a5cVcZOmFy0hNsoM7R1CeeNwvIVls67hBUbiF6He+9YtL3rpg5d7nByelryR76/WLi/6EDbZgXVRDfjdzbDwuHJHT4DKxLrl3eu/3xLl/pboc6+PyU39VGIKu3zVSIkxoT8M+NJuGRmVlwuH32kuOfvxNgnTMo9QI1PsWL/1bbcGHmv3IHP+xb2medb/CDOl8kIFhO72CGdlqARRkblA+2Tag1JpRUAEQCDnFBi02TW4SY0yjnMxDqqtMcth7zTGGWV8daGlTRzs5nUI/MMYcx5kXzDeu8bYb+D4REizxtb5XrCO+QgRju7buWgUbNcwT2MdvkN/tzHOC6aZPwy2L0L9/mSM09sYswZlLnes7YB6/wjHBZA2GSoBxhd4Gom/DdnsOIYDo8XGMb3gvr96WY+fmiT9Ve+smYeiVrFsk+cfCXfIWGvPxkE+ZDaXnlGRRN88iWO33rCfMY5dgz4p8fnss1BUToWfa/oeUHQ7HDc7xhyA8HIIy8lzrJncr0vR3xEmEwMBT3Fp6/6WGIpyo1KJ4RK0cCXGDcjlfwHzEpvPN2Rx5oNuSXwJeMvHvCV78c09s3LzvvXCPSzxUF7CW09F5vzgPpkLoMiwDNzX+iKO9skAgkwqCKjMTCSQswoMOmu3tYZ7T07uN7jmdLh/Ar8vjHFO/3BZt8EGf/0697gWisNwyIfWCYxjvL6DawZZx/k+gj+HNGv6Dtm41rHOK4hwIBSDEtiu6dep2xlw9LGO+cQEfPPhbmI+fvnwbhh8/wwBnYy1D6zdUXNi38GfDV2747P+xpp/w7/NxvrsRUjMGYslyPfYPqfVXIw2UVm4A/4FUAq+CzsphooJCuJrYvOtdUJvbqOSZR2HM01bTCDgMsrrUIf6OafjRvdv1ht1vmDt9s9OxvHzyKOfcQwVO/P+y92PdayZCL891tgr0GdjKCbgXIJ+/Bz8Rqx7pSjUH4gn0wyBJooL4rV1fwuSxmQ8JYbloW/7os/cp8ExZZJFka8evZS/E3dp087d9d8pyaLmpbwpYUphdXDJXsrrlKoKhCsv3MOSqHp4isxNJzb9nkxeIG9hceWtj7gvEEhUBZSvCIhARhPIYQXGLu53eg1nV9wO9AXq3sDgdgsOOlnHfzBsY5xAMf7lG8d5sd9pm182wb9+p216Ds51kFaMLUeEvZAzIa6xPj8VmK4OlBsqOa6nMSbc3u/sG4y6HAm/9Sj7oeBA39B26jdUMk8Ex24Czv6HHeOMd+rqLmN+YTksgXsHpOj9Vw5h2XAmwdQrKOBuv+qVa/2BMxxrDkPp767dtXmRu7zMOlQ6vrDG9/hZZ5lahLk8jHGeMMbsAK/hnN3Ks4E8uJuc12t3bXreWN9E69hvd+xoXjP6a5bAWn6/ZXnRgtCMC2JyX0p797cgm5gMlZiex9xvqMRYPGzIdSUGyjpnS82aDYtj4qjIrRPwXp/sMW49RXbGCFdeuNwrGa2kIsO9MZzp4fIyuvGwqQ/6YpLB/Q6KzFrtk0lGT6gMEcgsAk0GeplV/UTX1uFAfq9jTJs+g13n1M5FDT/CgPpYDL44AMehxYyO2YOB9GwcRDQ+nzkGAR0hmzDTsBJ23MzRp33+YV3AbIIidWv18qItEO4PsSjgRchBqGtBXq3TBe6kmL5DNnOG5R0UdoTP5J1l+Fc/G1NojTPPVVb8eYcbxxxsjNlvjRmzdlnRPZ6gvl+Dvx/2wUd17Hpsn6FbVhnHVsCvs2Och6qXd58H9pN7d+jZte/pm5bwbXE9TqihooYoMuEEGuxvMaaUigMVlz7NfL8lPG2i3J4Sw/xdJWZ596l0N5LcONQysoT1s5aPGVNSOW0qrqNc3hx6c5hJ8h+VGSpOVGS4vIzFQ5HR92QIQiICItCAgK/BkQ7iSoDKgjF2GQbf3QLWGcWlaY4xXBr1ccDULohrYVFmVr286FTuGUGduMzqLdg3OcYZYx3nCmTxBSTpxhqHM1WFjrUj65fP2WLcSDf7HMu9KwYKyQBjTCGkO25mlzmOmeyJdQyXxHVCWMis3fHZxTi40RrzuTHOWRj43pPXIfAJ2r648YZ/k+N/3jIxsAEmpwznQ0zfb0kGPiox3BPDsqxxyqho0Z1romVkielxLR8zJjjDUUbCnAnhxn26UyVUZM7XPplU4Ve5IpARBKTAJLibHONwz8ouKDLDA8Z/JuzukGX1yk2CC4+Yvf0ZvI8yxnkKszsj+p5Wc2ufwZvm+qx53xgTgCTd+G0dZ382GuOcWuvfO9YY0xsD6Xf7nFbDmRSDkTXrxmVz72BWqw/q7TSR02v6ubMvSMxZG4T/tt/gmiMRv58xzi+Q31vGmGIob0+7S9JwkMvGU1zCl4lxxoWKAl+DzG+ypBMfvpaZdXPrZPN+tC5HZ2KgwGsZmXsSxO9fri8f4z4Taxx3j1k6KC/hPespMtonE05F7rQioMqkjIAUmBbR2w8RXGCNPRJ2m4w/0IEzLeuc+pmX8cY4e516pcY09xcImDUI222s6RrvwbZjzHHIe6+1NrSnB8coyubDRjD+J9kcefrm5dYYKhh9jHXOM8Z2tI6hUuPWxGcDNXDshPTy23z3BQtwRzRrX+k2pHpZj9vXLu9ORc1QUew7eNMf8uo68C1nLOMI0+iNZxEzylJPcCnFbEuD/S1UDpK9v6UteFlPLmmzTt0R1vguZlvakk9GpwkuI9vweZtWtWZ00xNV+VxePkblhftMyPaC3kNMqmdeWI9IQkWGe2OoYHF5Gd24T2ifTCRY8hOBHCEgBabFjnb4mmMqEhdi0Bd6Te/aV3p8E8n6QFo1Rwz5ZDOe/i9CxF7GsVxfvC6o1MArsgl7vXBv6/dzaZcbkZvUbcBwn0iB61H/D2N+3wdw7raOc0J12HdsAn7fGOOYHggLGWscVynzOfYs5scApsGT3alwHwRJiXGsM8cYy3aBrfOZPxDgsjK3LlRwELYMB6ifvdp9pTIOaKCwDKhe3n3u2mVF1/DYGN8AcP6JY8w11cuLQn22p7bWD3+e73UBY1KyVK6+fqn5zxkLfm/H4fdbwva3UHHhzAaXaaWmZrGVypkhKjE4H/rgnHmEM0mx5ZDZsb1lZFz2RMns1qS+9mEMc+7tY/xQpfEZPmAzVAjO7z009R0SRQ2ozGifTBSgFEUEspwAB3RZ3sS2N2/tjprHjDWzjXE3889fu7xoGQbFKxxr/58xpiMkOmMdblTfjsgYP5pFrlKDg+YMl0BBGeG3TLYizk9R5urq5d2X9uvS/T0oJJjFMXXwDxmnzkEdzTrHmv7GV7eAcauXF61CYX9ApE6QkLHWPI2DL6DITOzXuWgN22R8gVdxfBL83bd7wW6jcU6vRj0jCZS+kCIWMXOHb2xzNiHMD3m9XmmBK2ScW6zjzkydmZcfeKP6le5PoO5zHOurMsYpxY24n8Ff9faa/2esgTLkHInD+dXLixbyo6V5HQKvGesMhN9/8us6UDGFM7sNB/eu4rK8CN3ulBnHNNnfkimKS3hP8UOXrhKD9rT/a/3hOWeK2/KVysZb+pQptU7HenoM8QDHXZqXjnVMRJ2ovOQF/GuZN2ddqBDQnUlCRYZKF2dkLsDskb4nE13vDRo0KH/s2LFXjRs3bjNk9ciRI3sipQP3uePHj18Hu2bChAmnwE9GBNKagC+ta5fiylGRqN3v+4kxDj9+mOcYw+VLx+L4X8YaKiUmmr+8QP5CDB75DYcvTL0y02qyfnxVs7XXYNDO/R/HGOMMto6zD/n8xhjT4C1afB2zYwNXwf8NY5zDIacbY4oQ90E8qeayKRzWG/fV0db+FP4fIfxItImzFB861k5GjE3wOyjg83Pwj8OYzWHGOEMiiWMDroJhmvnrO7iGb1tD/e2+SIwY7tT5uD/m76hjIeJ8H3U/y1izFaPzH/c7reZaZs0+W7uz5lvWMdMRtg9+IzA4mQibLwH4hwn4vt+aAom4GW08xSVT9rfECptKF5WY8A9dss2x5pOp8Z2AeYx1f2+9u0WMTkkbCXjLx0xwaV4bs8m4ZHH7yn4atNxTZLRPpr4zSktLD4YSsgjKyMNw59X7fvm/qKhoiOM4U621P4c9An81o0eP7o8Yt8PvIchJGzdubDBuQFi7DepSiDpdgbr1bXdmykAEQCCrFZi+gz/7BQa+Duxz0VbXwN3EjwHcAN739Jp+iH8IN7XTj9K/eOOmvoM3fa/v4JoDIMiLNo5Pr5mI4459Tqu5l/GYBseHMA/mRT9POGDue1rNKQg/uO/gTc94/p6NOp3bd3AN8v7sF54f7b6nf/b/MDA/FmF+ius+reZWuA+BDGIcT/qcvrkcfidD8iE+SBHKvBJ5nwh3gzYxX+5hdG4AABAASURBVPj3hT/zZfyT+5z+2UM4PhzSFUrOLOaLOBHrxbBwQbwgU7ahOalvG/IfBAlxa5hPzQTkVdD39E2cfQoPct1U1JD2u5CDIOBVk98XfYb6PupGCP6jEgNW1yKsJ+KxjeTRFe7vMo9gtKyzOIhf90rRI+GKC/eNcJkYN+bTnS2NphLDpW/hSky2tK21dmgZWWuEogsPXz4WZBpdwgyPFf6tF+4pyfDmhKpPRYZL4dgmzsrQbYzNuX0yhYWFHBucAkXkTLiPCAEKOuB/MmTl3r17n5o5c2ZNWVlZAIoMlYr9dXV1D8+ePXv9ihUr9gejt9mCovIAxcugU6dOPVHutZARnl+u22p/+whktQLTPjRKLQKZQcBdJrasaK2ruFgziW8T4xIrKi4c5HOwnxktia2WbJfbvvxexjimL5U3kzN/diGb6i2BolsSGwGPHWZoGzwAiS2XzIodrrzcO4hvm8+s+kdbWyozXBZHRYbLy5gO/ZwL35NxoCCMh0LyNOyPYY9m28PF5/Plw7/hMnTH4dJtEwgEGviHp2uve8aMGetmzZp1HBSkx9ubl9KLAAn4+E+SqwTU7kwl4M62LO8+tTrL9rfE2h9UYnoec7+h0mahvOWKEuMtI1u/VW8ji/Wc8eKHluAFzEueXzbb4coLB/fZ3FavbVRkzu891HiKTLbvk5kwYcKRUE7GQXn5f1BU/gmFZAKXbnk8OCOCsLtwPA6zM9vHjx9/LQVpZsLvuPz8/A2MA7dhOrh/CeFemVrY88eOHculZgw2Y8aM6Qy/2yDbIKFw1OEUHNcg0mUUuunHvTZwr0Ye4+BvWC7cc+B3HeRTCPN4DvmGXjyE8P7wnw+pRfx1OL4S7peZH/OQ5DYBKTC53f9qfYYR8BQXd7bFOGWsPgfvnIngMrGDel1Kr5wST4lho10lBood3QmXFBYQXPJUveHzt03YUqgU1iiziiYzCmpdHWQJZ/aaksppU401pQZ/VF64cR/OnDGeIpPt+2Tq6upOQ6fu2r9//2tQYGZDMRkIReUr8HMNZkAuh9/PcDBrz549B8ycOfNuCpQavhzoHaTrxThQXvIKCgpuQ7wfQAkag3yPhHs+5AkoEkV8EQDyZ/iZsM9EHO5x/QB5/y/y+gR5FCHugxS6MfvyGtxNDOKfDc/jkH4I8uFr8AbAdm9i55xzziEI+ytkP/yOR9zRkDNwfBRERgSMFBidBCKQAQRcxaXR/hbu/+AyMSouXbpOyIBWJK6KrhLT392OhnGaU8ZldYkrLV1y1jKytvZELi0fS7ev7Ht9lgqbigz3xmTjPhkoFgUY6H8XXBeWl5dv3rlz51ooE2/jeBQkJtOpU6ejoCx8HYmumTNnzoq5c+d+CiXmYfgdDPuUnj17UmEZg/yvp3KCOB/B/ybEPxB2LG8wWwJF6nqmRz6vIP1LKGMQ2wKl5iS4j/T7/dci7F0K2kelaQviyYiAFBidAyKQzgQ4EHe/35JXh5uRabC/pScG7By4p3P9k1k3KnSciaovM+9HZFfvzs7/WkbW9n7NleVj/FClNc4jJMVBe67NvLDdzQmVGc5GecvLGM8xNmP3yWBwfxQUilMhL3G5Fgb+BzmOsxjtOh/H3WBHbWpra/sgMmXeuHHjLAX5fQK/45CnH0oKFRwflAy+JRXexlDJwWzLACgjc12P6P7xA9UNPt+A+nfevXt3PvI+EVl8BEVsPWyZhgR0BAI+iIwIiEAaEXBnW5Zrf0tbuoQzUQf3ugSzMHVHWOO7eO3y7u6ymbbkle5pgkuftIwsxo7i0jEKkmX18jEqL3hE6X6o8oLeQ4yUF/R4BENF5vws2CeDAX8JmkfF4gXuZaHg+A7IiXDHMitiqKRAPoCicjiUEidcZs+e7b6lFPnKiEBKCUiBSSn+DC5cVY87AU9xaby/hQNyLhPLxf0tbYFMTmTmvkLVOo9ksxKDNuptZDGeJLmwfIwfqvSUlzN6HG84QI8RU85F9xSZSPtk/AH/wuLKWx9xlcI0JDN+/PgDMXPxPVTtV+HKxp49e/Lh9xSUkQtgO5CoDPL6GFKIWZeBkRLA/wOEB/Ly8o70wjFL0xeyGnU50/Nrj40ZpTeRvnfnzp0PhS0jAk0ISIFpgkQeIpBcAq7i0sL+Fg7Ik1ujzC+NzFwlxjF9HSoxVb36mjT6i2NV3Ddo6W1k0RP1lo9ZY9ZFnypzYlJ5yQv417LGnHXhMim6JdERoCJDpY9L7ri8jG6M/EPfk+Hb3NJNkYEywaVdR6GF8yAhs3DhwlqEPQc5e8KECSFlIxShGcfmzZvfQdBzkHvGjh371dLS0i5QTsZCXj3nnHMGbty4kefXHOT7eygsx48ZM6Y34t4IeQ+yEkKzDf8GIv5R3PQPd6yG+VRjFuhu1P1YCmaZbkAmXSEyIoBnNIIgAiKQEgLruEysme+3aH9L+7ukc9dzDPfFGCox/roFVBTbn2t65TB55NJHUSMtIwOEaAyXjlEQtzrIDs7sMa7yYv3unhcqLxyEZ0/rQi1JmoPKDBVAKjIX9B5SX641pRg5LcCMzFr37W4mLf4uhDKxCjMu3LTfoEKYLXkFMzAOFIFgAxoERzxYsWLF/qCy8DTSzi0sLNwO+3b4Xf/iiy+uDguvRLlVmC3hjAz3rVwyc+bML5gp4j8J+zCUW9WtW7fj4I7JMJ/a2tqLmAjlrkI53FvDN519Tj+JCGgGRueACCSZAAfSuf79lmQg5wsOuKk/XIlJRrnJL8O6y8g2fN5k7JL8qqR5idm+fCyPygsG2FJe4nsiUpE5v4V9MlQc41tibLnNmjXrF5DxCxcu3NE45YwZM9ZBGTh29uzZ/8cwuO9uHBdh8Jo1oLy8fCPjUObMmbMTnmWQbhAH6b4CPyoRNiz8BoQdBMlHHhchfBPDKIi/Ev79IT3h/ybzhnsA4rl7aBDepB4IvxwSagcUmE9xPBaSh/h9oBT9C4qMH/4NNv6zPEm0BLInnhSY7OlLtSRTCOTVhpYzcZmT9rckruM8JYbfyuFMTJZ+6NJdRrZmQ0XiQGZJzt5SO4zAsm75GJc2GSgv3QsONJp5ScwJ6yky3j4Zsuaby/IDvqx9WUhiSLaea2lp6cGY+Xlx/PjxPx49evRhXEIG5eVmpFyxb98+LlWDUyaXCfhyufFqe2oIqNR6ApwZ4F6N+iP9TxQBKjE9j7nfUImx1kzKNiUmuBRKy8haOYG4dCw4S5V1y8fClRcueWoFhYLbSYCKDPfGeNns9wXcWVDvWHb7CWA2aStymQyl5QK/378uEAisxPF62FchbA/cMjlOQApMjp8Aan4KCNTmVbPU2r2f0pIkgYCnxLAoV4lZ3n0q3RkozVTZugOo4AC9mTi57e0tH8NMnPv7yxYa7j4MzLywPVReuHyMbokIZDqBWbNmvQPhErJ82J0hk+bMmRNappbp7VP920dACkz7+Cm1CMRMoN+wDe4Aqnb/hpjTKkHbCbhKTP973Qysccr4EgX3IDv+ucvIFr/9kHlqyXWSCAxWrv2n29OOta6y5x5k+L8RlbdMQhPKIO6yMSkvJNGSxDfss73ufnWzdFiZe02Pb+7KTQREoCUCUmBaoqMwEUgUAWvcG17tPikxJol/XLbHjf31Reb9KFuUGG8ZGdvFpVKSGtOYAdlAqq8euZTr6OHMbMNX+VrjuG8c454XKS+Z3Z+qvQikPYE0q6AUmDTrEFUnRwg4JqjAaBmZSfJfl64TDF+eYE3dEdb4Ls6WD11OHlnVr85nJS0wIKMkn24JKY7KC1/ly8y1bIwUki+rtn1cX6hjsmZGz+hPBDKIgBSYDOosVdUIQRoT2Pje1eaTt85P4xp+WTW+PIFKjDG2j2OdR7JFifnZWUurJc0z+PIMyFyX+8pen1nAFnAjOYVuSXIJeMvHrHXch1HJLV2liYAISIHROSACKSDgBGdg9u7gi1VSUIEIRXoKSFuWtW3b8FezZ8erJq/gsAg5t+7FMr3yW48dnxghJYYfuqQSU9Ur9Hrr+JSQbrmoPplOgMpLXsC/lu3gkjHOvtAtEQEREIFcIyAFppUeHz9+/IHjxo37C2Q/ZezYsZ/DnllaWtqllaQKjhOBkSNH9gTz1WA/Lk5Zpj4ba9PyqR1fLLBxzZWGCkW0kKi4bN3wsBv9oF4Xu3Ys/1jW5g9/0y4FKJbywuN27nqO4b4YQyXGX7eAHxkND5dbBNKFgKu88EOVqBCVF+57gVMmWQQalVMT3MDvmPS8ljeqrg5FIOsI5JQCg0HwA5BYlY/r0etDA4HA0P379x/hOM4dOE4bM2bMmEFo03egUOWlTaVSWBFw6AJF5+8TJkw4JYXVaLXogHXWMRIH77TTQbi5nd9KiVWJ2bbB3UdsuCTLVQZiaAzbH1Je8nuZnsG3hMWQRbui8s1kbLdb76AS064MlVgEEkQgj8qLNaVSXhIEOMZsN+3d7qaAAuNey92DFP7DWKAH7n2PYTzAh62bYd8AWQC/0IM/HJ+E45dg10K2QW5Dus54UFsAeRpht6MJDsTgXpqH8Mc9PxwX4viXEObN9PMR1p9xR375kPFXyOcNxJkJv6Ngr8bxFYg3A26vXt9BGreMQYMG5SPsKoR9CrGQ9yDneuFIey3C58DvOgjjsNznUOceiOMauhH2KGQnZD/iP0Y/NxD/UO+D4X8PJGI4osgkgUAiisgpBSZWgBMnTuxkrT3ZWvvInDlzVpSXl290HGdHrPkkMr7P5xuD+l3buXPnAxJZjvKOMwGn/qkdB/BxzrnN2XEw733wMVYlhoXu2Dwjppkbtj1ceTn8hGeYTdKF7aYSQ+WNMzHZ9qHLpANVgXEnULJk2gID5aV7wYHu65LjXoAyjJlAaA9MwEn5bDoVAYxN/gAZxIetkFPQoCLICIhrMIA/CY6ZiDO3rq7uSMQ5G8cTMYa4bdOmTTgMPImwUigN3eFvOnXqdDjsU+HHh77+goKC23D8A0Qcw/Rwz4c8gfgsB05jEPdqhP/ZGPMbjEv2wjawb0AZdyNNHxxPR5xb8IDxSLhNjx49fojja5Hmgj179hwCP5bxZ9T1NLhdg/Cz4TgOcYYgn6FwD4B9KWyDsg+Em9P/HWGfCjkB8XvBvg+KSyGkS2Fh4WOIyzSnIo+jEL7fC4e/TAYTkALTQudt376dfPw42etaiJbSoFmzZt02e/bsoS+++OLnKa1I2heeZhWszXNverV70+stZBzMN1ZiWiPnDf49pae1+F54OigvXl3C222tmSQlxiMjO9UEwpWXTNzzwrd1Xb3iEePJtLeeMd7yq1SzbU/5m/bUfwOmNq/OvZa3J6/2pu3Zs2c/DMxLkM81fNgK+Wj//v3/g+P3IJ75AZSJZVAUbp87d+6niLMCx1cgcCLSn+D3+1+BuxB+VHQMFA4qEbuQz2tQZjjw/zrC3fyZHuEPo8yDYVNZQpChsnINxiP3Y1xSgbBaeiK/n8+cOXMO02As9S/vb4ZcAAAQAElEQVQcd4b0ZRjSvg6l4tuoy5KFCxduRVkvwP9zhHeD7ZklqPP1iPPRjBkzWMeXkPcgKC8FiEAF61jU/QaEvUtB2hvgf1KHDh36d+zYcRDdCL+WYcwD4X+kH8Nhy2QwAQ7QM7j67as6tHwuKXsc9lQIp1M5xXkfph87Y/qzJzR3/ljG4YS/C+E1eGoQ+qGyZMaBf4O9GYwDvxpMY3rTtg7yG40fG6dVLex1CA9NkcLdbB1YBgVpihFvGYTTp5uR91WDMPUaDLsW/nxC0sWrD+JHM2W7Genc6VbYv4c8wPwaC/Ji/otQJhm4U7DwexhPNg724tKN9M1O0TYOR9zZyM+demYeOCaDZ5kv3OyDnQi/GekKGR5JEC98KrwBE1zctu3du3c9uHdGvNsg7FuyW4Z8vxopP/l9SYCD+S7dJnzp0YqL8an0cBlWWzbxFx6QHl3itYPNdZWY5d2n0i0xxghCSgiUVE6bypkXgz8qL1w+BmfGGCovVFg4W+EJ/SZDocl0JYbtSZeOqK2t5ewGq/M+/zUW3Eu7wO8rkAooCntguwbp3oVjLxSJXhjgf4h752KMd8aXlZVB1/CNwvEL5eXlmxGP+VPm4X7KpV4WSsEnSHsc4vhhe6Zeq/OO6u3Gfh2gtHSsDzKrUdBE5MnlYTY/P58fRjsuGOZZO+FwlSHYrkEdO+/evTsfB5xVqd65c+cmuF0DBepVKFADoKy8iXJOhGdftG8VynDrjfqugF+3PPzBlslgAjmtwAT7jesx+QMeiBObTxguhD0OP9qN0Pr5BGIWjn+GH0QRfuCvBdNEbWFQPg4/0P/FD+lOPF3ohR/eZUh8B35MZ8L2TMQ6MJADbqR5HO6/40fIadfvoT43cOoVfhEN4rc0ZXse0v8WcX6O+nBPz0xk0trO6+FIsxnlH4O4VOiKodzdiotiHqTFKdpI4cjjI+T3NBSM3nB7ZiwYLWad4HEpwn+Kpyc/gbuJATs+IQqfCh8DxpeTCS7OO9BXl7P/4DcZiSci37NRd7JbCD/uj+GFGEGpM/2GbXCf2nHWInW1iFxy+Kb8bn1+HTlSI1938N//3pj2sHDmhtns2f6qu4Gf7lSL1w7WwxqnLFs+dMn2SDKLwIjKWyahxmUQd9lYqpQXKiDfXXKPaYswLet/Ro/jzfRBFzdoB5WYtuTJNH96by6zTQuJ5iv8aVHR1iuBYYF9GtFKqqqqvoKDr0I4PuDSMD/uyR/gPno47q9OuEBhmIU0bTHI0pmChGfivjyMeeL+3wvH70DiYpBvPtowF2O5A5h/mLRpPBeXSimTuBGQAmPM33Fyu1Oq0OgXg+yr+FUNgd1uA+WFU5yX4gf0GH7kj3JQjR/QHGQ8H3IBxDPN1gF1oXLzck1Nzb2cgkX62cjvTsh53KPjZRBuIyzilG2wPhci/MGw+vwdaZ+FNGsQfz4Y3R0svxzHvOhMgBJzBJSMFqdomwn/BQrbiSc44R8NeTK8Tmj3vSjnvNLS0tBMD9J4pslUOJSURxm/ERNOU7+xefPm/7DuaMNvkcFVu3bt2gY79cYaV4mhwmDS6K89m/JjaQaVhS5dJxgqcZvX/SaWpAmNy5kkT7mSEpNQ1Mq8GQL8UCXOPfftGHzbWKqUF1bPWypFd1vlgt5DTFHBgYbtOP+I9t9eUz374c0eoY/ca3hbucQrHSYTvBcJHB0pTz7Yg/8bkBLcU0MrG5DuWPgV4F68ATYVlf/QxsCfDzV34D7sKhO4t34MKUS8gQyPh6AenZH/yZB/4eGwW3+US0UplnHpSqQ/EmMRd98O64VxzlA85Fw9YcKEY6FwvYXwgZ07dw5/WMpokswh0GxNYzlRms0kwwN24cfdYHoS7TkIEg9zIH70A/AD+m/8oAIQTmEGkPGlEE5/wnJNxDrgB+5O+yKPV1asWLHfjYl/GOjfAUXma88///wuHEYyzU3ZuvVBgmUQC4nKoP514RFxEeO0MzfCHQzFobUp2lNR/zWY4v3IywP13wL3m/APvxiyjFCdkC/r2ANlUQlE9HoTVFCOR52+iYvW7iBTi2O+PcUf3LfkRobfn+EoLioqehsXtf/p0KHD0UOGDJmH/t4K/9Qbx6TFzc8088dN+ds2/LWZ0PZ779gyw1CYU1uWnjFdooSKFd+qxvyt8V2c6A9dPv7446WQBU888cRaSfoyYB898sgjfDDCUyMhQuXFBD9UmQ7Lxu7FzMmTw69xlQ+vwVRE6Nea8KUDXhrPLio80HUyrLX0DOfsjZsA/7xyqdThMGWmJrj/xXFsWlzD8VDuA9zvXgKQe8aMGTMI0js/P59vUO0PP888gTin477589GjRx+GAf4pOOY+mec3btz4FiPNnDmzBn6LcG++BvbzOP6C/ngISEXmObjv4aoQjk1w7x0LefWcc84Jv48jStRmD8pYj7J+hPoOQn24l+UuHB8DRSZ8fNRShisR+B7kVtSlL/NA+ptxPAdtWovxw8twvw5F5m7Uuz/GAQfCvhjyEpfcI0wmgwlIgUlg5+3bt4988/Aj/ToUjgbTrji+PIFFJy1rXmhwwUjaFG1QQfGjzJ+DYWOm46GchN4Sh4vvSsxcHY06chbL4GL27NKlS//Ni1hMgBIU2QkqMHwbV4KKaFO2nH3g4J0zI1s3PGy2JUCJ4QZ+CitIZSHZr09mua3JQb0uNeRgjO3jWOeRRCoxjuM8gvqU4rzuK7Fpy4B9hIHhgkQpMfzWi6e8cOBOQZkpN5xxWLXtY0Olg0I3/VqrWI+gsvL0Ry+7G/eZ7s8xLP9iGYs2rYq53Nbq1d5wbwbI2tS/gYxtwX2vdvfu3dfhOrIM97ulkNdwHdmHY+5TYRSD+yVnV8bDfzTuhR/iISEVnpdg3xD+gBRpnoWsQR6z3YT4x3DGg/NphM2FErQd9u3wu/7FF19cDf+YDesMxeKXqM8KlLUUeVUhT9aRK2FOjSZD3OO/QLpLEJcPod+CeyXyWwnbbVNY+HvI+3WEbUHcSXBfzRUxcMtkMAEOsDO4+ulRdfz4Ij4t6NSpE18U/x5+TNzv4sRaW/zAORh/Az+2U/DEI89LjwH4TZCnIQ1mJ7zwFuwvkBcvNqcjTtT1wY8+fJMe307Caeo8tGsrLkCtTdFyiveY8ClcPP3oivJPRF3ehu0ZlhGqE8J4AduE/N1XMXqRgky4UbHBVLgX7tlf//rXD8ATmRu7des2GNPTr+BCdj366SyEH48827+GARm129j6p3d1+9a3O6t4ZsClXV8O3o3ZCiXmk7fCV/t9WRqVLy6B2wYlh7MpdH8ZGtm18b2rQzMvVJYokWOm3jfEwTF9HSoxVb3i/vQdT/Wn4jfWF78Rg99G1kk2tYl9xL7Ky8u7yMT5j8pLXsC/ltlypoGzL3Sng1CJYD1Keww0FLo9P7qbkzOLBrpBjMs9L9wTQyWGntG0j+kYl2VS6Pb86E6VULFi2U4afcQSY4QvcJ+7FIpKPqQb7qF/xrlaC+HqBlbXVWJmz559JsLzIAdBbpgzZw43ybvh/Ic8lkKOhWISfn82jIf4ZZBuEAdxvgI/bkayVAbgNwB5h/bDRPLDvfg1xCvy4iH9Jrgvgp9bZ+T5G7jPgH1LsC5343h88L5PL7bh8nA/5oHjSZDOFOT3S/iF2gT3JvhfCWF4HsLZfipKbn76l7kEpMC0o+86dOiwFRcJLoX6CQbL7vQlBvV8hZ+7HjO4xOtBxLkIN/FJUDg4fdkfcWfh+EfRFI2LD/eoFBcUFFzOKU+kHQu/SZC/4UfeYHDfWn6Mj/rxXe+XofxJwfw4O3FeS2lR/2I8cbmM086c6sXxzSj/33v27PkYT3JanKLFUyG+8eM/UBru5vQu0vdG+htRXkf4hX/44xto27eDdRqL8KtQxv/hwtVkuRf8+fpGdyp84sSJ3ZFvL6T9C9r0uwsvvJCKkPniiy92I49eUFpuR/gpzLe2tpaKJMYeeTUIk2mFAAfvhx//jOGekMZvCqPiQqXlk1XnGyokW6HkcEaFbio7dDenzFBB4jdXOOvC2ZdWqpHy4M5dz3EZGCox/roFa+OoxASf5JexkYMGDTIcIEs6py2HAQMGsKsoZcG+o7vd4iov/FAlcqLykuolUqhGyHCwzhkUenBGiEI3/RhGd3PCuGwL2+TFieTnhYXbzJtl0I9pKJz9oR/D6J8qSeJHLKNqIu57HZYuXfow7oNTeY+lICHvs5txj4755UNIKyMCaU9ACkw7uogKAQbjv0IWh0A407IQNp9acIYATsOnBc/DcSkG0tdh4L0N8TngX7h3794n4N+qwdMCvlSAH3u6KD8//xOkfxCJ/htPE5gvnLGZYcOG/RN5/DfkduTHjXmcUl7eSi6vI/xoXAjfRjuWIu0y1P9mKBe1YOBN4UacokWcHVB0+LRyNZSnlUj/AfI6ASy+hScjoX0xOGYdxqFODH8Wx39BGX9B3CYmyOR8xBm9f//+DciXvHci/u+eeuop92kTyq2FP9cAc4r8JeS7AWVfB79L8RSI7WmSb7I9AsZwCt/s2ZG+9xcqG1Q0wmdJtmG2hYrLVigtZEZlhIoIhcoOl55xNobKzDbEZZxwYV78aCXjhvunq5sMWGe3vo7p60CJMXH6gzbN34bp3r27K3HKVtkkiECfPn1C/eT1XTyKyqPyYk0pB/oc8Mcjz3jlsWjTKjcr1o0b8SlUJujphdHdnDBdeJs480K/5uJ7/l7ejMsyKXQz3AujW2IM7nv7cD7ylZF9cZ/jq4l5H+2Ne+T3cI/WAzudJFlJoHUFJouajUF/g6nH4HFoLwoGvXwF73j6s9neMS4Ad/OYQjfCQ1OaGAy/i+PhEE7JHgabU6z9Mcj2plIt/P6NdF+BzT0bnH79HfJ238UOP9ap2ToEy6xEvNMhecinD+x/wt9CDI5DU6zRTNmWlZXZIUOG/BV5sB75GPTzlcWbkVfoJQFwNzbb9uzZcz3ScMo5H2VegvqHZkagiLQ4Rcu4SHsNhFO4nCoeCz7vhRcCpegjhE+CME5nhE9FOpdRpHahDksRh1PB5M401yB+qE7MG/XaifxugLDeDaa8GS6JnQCVkq1BxYX7Q/qcUmmojHCAT6Gyw1kbhjF3xuWMDGdseJyp4ikxVNYMlJjq5UUL2tuW4BP80OxLe/NT+uQQ4ExZp06d8PzBxGUWJvxDleED/eS0pvVSOOPBWOFvD/OWhi3c9La7t4Xh8RavXK8s5u+5E1kuy2lNvGVwNuCkxSZ+1veFF174BPc67x4a8T7LeBIRyBYCvmxpiNoRHQFMMX+nqqrqBUwxn8hlVQUFBT9EynEQvv8dlkw8CbSYV22ee/Or3ftpi9HSJZDKC5eFcRBPRYVLzCLVjYN9hlGRYVzOyHBJWaS4meTHdvU85n7DNqHepeteKeLGezjbZvDE1E0/cOBAd8lU23JRqmQT4BI/zMS4906vD9tah3DlhTMTbc0nUeme+WipmzWXhoEONAAAEABJREFUbnmzH/Sgm37czP72to/pFVcJL9eb7WEBiS6XZcQitXl17jU8ljSKKwIiEB8C7kU4Plkpl0wggJkULiGbhWnmOVxWhZkPTjtfhic37nKmTGhDttQxnT9m2Zjxtg1/NVRe6M9BvLucigctSPiAn2m5rKyF6BkR5LWJlbXWTFq3vPtUumOVxx9/vBRpSjkYpgIDt0xTAmnrwz5j36GCpX/7298mwY7ZlFROm2qs4XlgqLxwcG7S7I8zHaySt4Gebk88v5dquGra842Pnapyo609FTfGXTqsTAoMQUhEIAUEpMCkAHoqi1y4cOEeKCvTIVzuxiVt/eEOLUlrXLeZM2eGlqg1DovXMcpvsIwuXvlmRD7Bj1mm+xKrHZtnuDg588JBvHsQxT/G7daHOrIx29Yn7psyUVQlblHYJnJghtY4ZW1RYvDgwJ19OfLII5mNJAMJeH2Hh0FTg8sBo27FiMpbqPSUMQGXjaWj8sKN8hyoc6bl/N5DWdUGQj+GcTkV4zYIbMcB80pFue2ocpomVbVEILsJSIHJ7v5V69KdgGPcJ3i1+9J3GRlnT7gMzOAv0swLlS8uEeMSM7oRrYFhGgrzYF4NAjP0gO3x9vlAiXGfokfbFMy+TLXWuq9N5pP8aNMpXnoRYN9xFoZ9mRfja5Wt47gvb7ig95AGH4hMpxZ6e1C8mZZIdfPCvLiR4sTq5+Xl5R0pvRfmxY0UJ1F+VNjcvB2z0OhPBEQgZQQSqsCkrFUqWAREIG4EPKWEbxlrnCkVEr6RjMvD6N645srQN17C4xZ2OcU93LtjpWtnwz9vVspa81i07Qk+qXefvHMzeLTpFC89CYT1YUwb+h1r3XPGWyqVbq3jLIj3pq/zI8y+ePXl/hTOwjAu03j+bbWZB/Ni+mSWy/KiFc4OMa5Nk49Ysi7RyLhx4x6gRBO3PXFYBqU9eSitCERDQApMNJQUpwkBvgAAF6nVY8eO5QsA+PE9HI5bTf8mkeGBwKRcPFFURhknOAMTYWCfNu2o27ferQuXTrmO4D/ui+GsCw+5sZ3CWRYuFWMY/bNV2D62Fe1b2O/0mkdhR2W8J/V6bXJUuNI+EvuxT58+bj29vnUPWvm3uPimRw2e4HMw/Kf3+C3AVhIkOdhTIi7ADFFLRcf71capKrelNipMBEQgPQlIgUnPflGtGhEoLS0tHD9+/BVQhPo2CsrsQ2vdJWTp3AhvBoZ15MCdwlcjbw2+TpmKC1+l7G3u58CeYYzDpWWcnWFaSnhePM5EYRvYPtbdGnsz7WhEsy/RUIpXnOTlM2DAANOpUycWGNMsTK1TdzETrdr2ieXMA93pIKyLtzSLMyyt1cl7tTHTMG1r8VsKZx4MT3a5LDNa8dromPS6duNhYn/cH2dD9kN2Qv6C++bBEyZMOAXuGrTvMgrd9KPA/Q7kBsh6yAOeH23EdQ3yRdC4Gs9vzJgxneFxG2QbpBYyH3H6MxzuZsthuJsh/iE+otbnyYeeOODD0F+NHz/+Dbhnot5dIIVw/xKyGRIqB8ldgzwittcN1L+cICAFJie6OfMbiQFCT2vttZARmd+aL1sQsM46HnFQTDudhYN2T6ikUHHhPhAqL6w3Z2i4uZ3fg2EY41B5oRLDdIyTDcL2sB2OYx7tN/izqNfB4wm9u3Hf2zvBPCSZT4D7YMJmYdw+jqZVfIOVNc6jn+3d5vw5jWZhvFkQLg3jDEtrbeELCBiX8drzSuXwVyfHWq5XZ9Yh0bJp73a3CCgw7rXbPUjxPwz8D3Qc5yFU46NAIHAU3IPhPqFjx4537tq1681Zs2YV4ZgfwX6Q7hkzZnhfT+6KuN9D2A1Ix3A4jTHN/B80aFC+z+e7DcFnwj4TafrB/QHy+F/cm/kdmubKQbSWDfK4Gvn9GbF+A6ktKChgOT+A35i6ujq+7WQ+/J9AW4sgzbYXik8e4snkAAEpMDnQydnQRFxw1+HCe9zs2bMfz4b2hNrgWHcGJhMUGNaZigmVFioqVFz4vRf6hwv3ynA2hnHoZprw8Ex2c58PhW0I7PdHPfvCjftIo9cmA0I2mjClNKbXKtf5at1zaNW2jw0lHdh4+3K4vO27S+4x0Qjjsu7teaVye8pd9cUnLD4p4rU1nT5iuW/fvo5o/KFQIubPmTPno5kzZ66CgnERjh+Gf0tmBwJ/jHvro0i3Au4WTc+ePamwjEG+1+Oe/BrSfATl4iYkOhB2/UZHHLTFIM9rcH+/H3WpwAPLI6HQfB35XIMyVsydO/dT5P8w/A6GfUo72ossZbKFQLoqMNnCN23agSnYvpD3Mf072qsUnmLcBD93upZ+cDPOavifyWM8yWhxCpdxYpSuKOMhCKe3d2IK+HeoT2cvD5R3MMLugTB8P8IfQ3gPhodNM7t7bhDnAcjjkKkQTmVz2vw+xPfyc+B/LtqyDrY7/Qz3tXCH2st8Uy4Z9jHLvILDDJUWvoWrJXacjWEczsa0FC/TwrZtqH/A7hhb5n3HJ8o2lDGe9+pduiXZRcDrWwwco36tMmdhcC65S8nScS9MrD20ac8XsSaJS/xkluuVlU4fsSwvL98EBeA+DPD/gnvcItw7r8J5uJPKwMKFC2tbgLwPafa0EN4gCMoDZ3d8mBV53wugcoFyBkDRaO9mrtDJU1tby41llHloj6X4/X5qqcehvv52tNertuwsICAFJgs6MZom4Ee/HrISF4FhjE9lARe8UXCf3Llz596wDcJ5wdiDi9O7CM9raQqX8dsgE5DmbVwEj4F9Hsr7L1xkJ8NtUF6XwsJCvplnAPxORR14odwP930IK2ScCPId+O1FfgORF5/WXAjbU3D44YK/oI0PIZzTz7+B+wrEzwET3yaGzw7V7v3UhB+3VhLjcimZF4/HnjvTbC6Hc2dfrKnuM/gz98l5NG0Izr4Y/M4Mn9RHk0ZxMo8A+5Z9jOtM37wYXqu83xdYaI1TzSf7yVwK1RzhHoUHukH8Ps2Tw68x0QjjMpGXlu5YxUvLvKIpk3EYl+V4aelOtLCfEl1GG/K3mL2gAtML598duA8OhRLAfSXXIC8HklEG9fdDPsC9+3AoR064oJ2z0Jisai/aI9MGAlJg2gAtE5NgSnkv6j0bF7dhUAioLFCJ4FrRt3Gh42AfwYYzL2/s3bu3BlO4VCCoFEScwmXk5gQzHQWcMaHAXcR1s8G4T+JCdFfwic1s+N0LGY/6HNyxY8dBcJ8EBetaTE2/i6c5H6Guf6Rfhw4d+sOOZP6+Z8+e25nf7t27FyPCq7joDYFNcy7SL/LCUW45wv7EgHQS7yl++CA/nerHulBpod2l6wTDem5ccyUPoxJvvwhnY5jAy4vuTBOvLdax7hPzaOqvjfvRUEqzOO2oDq51XuqoN/S7szCB+nPqqY9e9tKnzA7tZ/ni46jr8HYw7vEHHh51msYRU1Vu43pEe8x+izZuouNhxuUEzFJM27dvX0cM8P+F+90PcP+7HPe8H+Me3D2W8pHGgeIQcWyI+/MHyDeQl5fHh4Jutii3wcoN17PRv5bybBTVPUQZH0MKUd5A16PRv3i2t1HWOswgAhFP0gyqv6oaAwFcRJYj+uFQTg6DuxjuClwkHoD7bCgRXXB8Eo7nc8oZSg1nYygRp3ARt1mD2ZOz8vPzN1CQ36qePXueEIxcB9tCXIMwfhSkBy5SBUhzIjz74sK5ChdEd8oY9eKa3G64WFLRQnATs4t1beR70MSJE/lKoOMxe7MS4VFPjzfKJ3mHeKLPwtyn+3SkmVBpYZW8pWM89gbz9I8knGlhHLaJe2DCl5LRL1KadPZjW4L1WxjLxn38BqYyHZ/O85W7dEuylwD7OGxDv/uxymhaWzFiykLjmIV8up/qpWR8dTKVCb4RzHvjVktt4N4dxmWcM3ocT6tNkqpyY6msx8NixiyWdImOi+vMVpQxEfb1Y8aM6U3B/fNs+H2Eh3u7YdNsw7+B55xzzlFQtPPhbmLw8JIPDr9A2ktHjx59GN8cBvdNXsSNGzeuhXsO7t2/h2J0PMvB8Y2Q9yC8nxvYDcppLU/Eb2I2b978Djyfg9wDZeWrHJ9gXDAW8irqPxDtjKa9SC6TzQSkwGRz7zZq265du6px4fkcSsJXYA9H8GwoD3wbSf+CgoLB8Dscx5XwN7hotTaFy2gRBU+A8ABoljftW4QZFZYRMa7nCWUjH+XPxYzJAUjspaUdVXovn4y0g9+CSce6ewN3zr5wX4uniHA5FV+TvG3DXxtUm4qLG7bq/NAHLbv1+bVhWuZB5WfnlpkN0qT7gdcm1tMaezPtaOTxxx8vxTk9iXGpwNCWZD8Bvla5c2d3K17UszCk8uVrlT8OUCmgXyqEbwAr7THQLfqWN59p8eUCrOe0t55x41IBYVr3oA3/mDYV5cZS1ZrgHh8n+PKVWNImMu4LL7zwCa41F6CME3Av/YAC94F4EHk5HuJxoz7v6U/C7zDc/6u6det2HNxNTHl5+WY8TLwOAWdjLPAJ3E/DPQPjgc9hmxUrVuyH3w1wV6K8KpYDOx9+l8ycOdPdw4K4DcppLU/k1cSElfM08ptbWFi4HfbtKOf6F198cXU07W2SqTyyjkAWKjBZ10dxaxAuZFtxEeAahcuRaREuPKsgfBXkR/C/GO7PoeR8ijADd4tTuIzTBvEjTWg9Li5+A3C8CRdU7mN5C3UYiBu/ux8H/m02zz///C4kXoWL3amlpaXN7Z9BlPQwTlCB4UA5PWr0ZS2ojPCoc9fxtFxF5PDjnzFcEkZlZOuGh82614oNlRnXhuLiKT2M48VlYs7g0N6z/VVaGSNee9BPMb022XEcd8e/lJeM6eq4VBTXMONt6MeT4gXBZYSt5s0lSXiy/yhmYXzPfMzLdKtJEhbh/N5DDV+PjLoYKiicFaKy4s1AcK8O/RjGSjAu09DdHmEezCvZ5UZbZ9aLca113LdH0p0uggeH7+Hh31hIflC+NW/evA+9+kHBWAn//pCec+bMeZMPFuE+jrYXhzbCFsF/IIQPEBn/VqQ91ouHcL4c4AaEHwTJR7kXwW8T01IQt0E59EN4s3lCwdmIfAYgH+5tYXRXkIbllCGsG8RBvl+BH18UYBkB8VtsL+NIspuAFJjs7t8mrcOgagHkbMhqXAA24KKwF25eFH4IhWIplBz3aU1rU7hNMo7O47uYAv4Zp6Zhj4WS9AuU/SzK3IqnPbxjvw5l5m5MGffH9PSBsC+GvMS9NNFl3yDWU8j7DDy5+XmwvJEo74oGMdLlIPgxS++L9ymtVljhnkLFmRMqI14QZ1P4imS+TtnzpzLDcC4Xox/DGIdx6U+hm2GM6+VN/3QWLnejsI59Tqu5mHY0gtmXqTjf+nIwKwUmGmLZFYd9zr7nOZAXw4b+dHqtMjfIX9B7iOlecKChwkJlZfKKR9zXKlN5oR97jXEYl+54CPNinskuN5q6ewqck2YfsYym7oojAtlGQApMtvVoK+3BDfVtRLMiMJ8AABAASURBVFmH2Yl5sN0nGVBcKuDmE6WXYLumtSlcN1Ls/2YgyUAoK2tgP4u6PLR79+4/w22gSH2BOl0C93tQPF5H2Ba4J8F9NZ/QwB2TwRObV5Dge0j/Y5THp1C/xvFCiEyUBKhwcAbFWzbWOBlnVKik9Dml0jCea5/wjKEfwxrH5zHzYjzmzeN0l23B1yZba6JWXoJP3MvYNi4noi3JDQLhrfRmYXANmhQ8J8KDI7o5C4PBsXuuUUmIGCmJnudjJuaK/qPNBVBkODNCpYLFc68L/ahsnI849IunMM9UlNtaGzbt3e5GQR9x5YLr1j8REIHUEJACkxruKSsVA/tqyNGYfalfuIyavPjii2/Drx+UiJACA2+D6dpmp3CpVCBNaNoX+eFw1gD6M21jQeDlkAsh/GhWZ9idkWYqZl9Cm+xR3v/P3pmAyVWVef+tTkIgrAFld7Ig4oA4IATUsCQYQBAQBpGPJYGMPOjoqKOzID4iHWYcYUYfZdxGH4GEgAghyKDDIkEaCMgWFiEhsoQOSUxIAkkDQpLudH3nf1KnrK6u7r6133vrx1On7r1nfc/v3A73f99zTq128V9wQenDXfrR7vwPqkv1uvN8e+5c9WkqnJLN1fOWizvBhXzchz/84btdn8a4uOEuyOukfeQ3b7/99r2+UEy+nDGe+4a3hlwq1HCLBxIa8qB0rbrKXn3xi3762IpFp285Ljzdx2naVfBcFBo9UH2FeeJyrulzvg9Z6xx32JqZUe0Kb9wLF3RHLUu+9BCo1AujbZUts2VB/9xlDzcdiISLBIXEyg8OmW7avljiQnFKq5eBqlttNLrdevWHeiEAgdoSQMDUlie1xYTAxz/+8Q8//PDDD7jjEZqC5o6asqZtJW/JrZGJiaXJMkOiJax1Wb/qatMDvqaEqRc6KihOD/9B3HQ5oaP0pAWJMNmcnG2TZS0hTgSOOOII22abbdw7Cou8oF9eGNtsfrOIjtXPWZi2FKd+taotWgekvmd747cGRnYRINBKBBAwrTTaLdRX5315JJPJfM91eeaIESNWueM12Wz226tXr57tzuP16Rmu6XsW599IkSiRcFnvRIvgaa1LWOeSnz62/1w/lUxTyJQW1ruojBb5dyVIyATx4vpa1rbJzvuSX7ivNRCuPJ8WJqB7YOzYsf7/s+HeiIKjcFvlm2Pw2zBRbE58njI60DN8s/83u4wiZIUABGpMwP/DWuM6qQ4CTSfQ3t7ee8cdd9x85513ahcV7aay51133fVDre1punFFBoz7yCr/P0N5L4qSYnEp4SFvSqEx2+1yommdi0RKmBamo4LitqQdlC+ivq134qcrASJGYk0eJBmf7Rk2XccoYfbs2ZNcvkl6aNX0IXfOBwJ+RzLdEw7FpGuvvfZ8d4z0CdsqL1y/fHN48x+pIJnqRiDsQua9ZHVrhYohkDwCzbAYAdMM6rQJgWICWdsiYjatsjj9J+Gy3gkP2SSvihbh61xxXYOIEQmA9blywSMTyhV4NxQVuxAW7mcyNjOIyyhGZnLbJofF21HKkCf9BCRewj3R1tZ2aTkL+h2d9tc2vTGs2dsqOzv4QAACEIgVAQRMrIYDYyonkPCS+d+C8T/DE4vOdDmBIm+EjJEIkVdFWyoHEfPWa7eb8ii9MKhMECkqFzwymmqmqWcSN6XKFdbRrHPZJvvVPtsmiwKhFgTkkZOQyWazY4eXsa1yT9vmWVnLdMoDE7YtroU91FE+AY2BL5WxDuM/CECg6QQQME0fAgyAQPwI6CF+fYEHRSIkWCkRI2+MpoVJxChvSNO5vDa6Vp7Ccppettu+P1KSqW6JBX8Ro6+ulVd5ayrdNvmQQw7x5RP3hcF1J1CwpXZZC/rbrNcv6J/DWpi6j9FgDYTpY9kY/ojlYHaTBoG0EkDApHVk6VeiCGRyHpiNbz0ZC7tfW/otb0fwoPiLgi95YyRQJGKUV9sqKwTxIpGjPAVF/KlETPDgBLHgE2Lw1eU8TuqPM6Wj0m2TtXWyK88HAv0IjBkzxhSUUI4XJm7bKst+Ql8CXEEAAo0ngIBpPHNahEB/AtmsXwPTP6HxMeFBXt4ThYEs2HbnT1gQMa++8AXTb8Eor8oEkaLr4iBxozwSC2GqWXGeRl9LfK3PeZyylvVvvKPYkFvP0K68eF9EgTAYAXlhRo0alXV5yvLCsK2yI9bkT9jOOmPZ2Pxb3WQkNA+BWhCouA4ETMXoKAiB2hHozWaWqjY9SOvYzBAe5HfcffqgZsibIhETxIgy61xeG50PFkLdG958YrBsDUsLQiqjhfsT1kae4+7epLNtcsNGKfkNaR2M88Jk1JNw7+h8qKBtlbOWmalpTHHfVlk/vnnWQ1dacQh9LI7XtcqE9LgeV29805vmBIz/t9pf8AUBCDSNAAKmaehpODYE4mBIJuvf6jVbwIR1KcFLMhQaiRh5WyRctEA/inhRncqvIC+M1s0orllB7Suo/d7uYZG9L2ybLGKEcgmEBf2uXFnbKm9u6/H3phbz5xeUu0rS8Hn3yB1i3w2JRxnJj1iKAgECzSeAgGn+GGABBMxi8mOWlazBkYiRcNnrgLlljeTW2235nZg/v35HWeVqnTm/bbJl29k2uXy6lCifQDXbKqu1n7x4tw6xDKe/58N2w0e/XFY4atf9Y9mXQqNWb3jDX/Ijlh4DXxBoOgEETNOHAAMgEB8CwQO07c4n1N2okdsd7NsIbfqLBn/J4+S9L1nrHDNhrX/DHcUE5325VFviakqQ3qhHKUMeCAQCumd07+geGl7BtsryBsgTE+rjWH8CYl6HVqgSAhCokAACpkJwFINALQmEN/+aUlXLesutq2fjlt+hGb7VnuUWLTt/aCO0WXYFNSgQdkLLZrKDL/gpaIuF+wUwOK2YQMGmD2Ut6Gdb5YqR16Tgwx9p99N9a1IZlUAAAhUTaLOKi1IQAhCoKQHnBVB9zfRIBAGlHcWWPjXR6hnUhvrbrNBVuG1yGQv3R4wYcals1pbJCjonQKBcArp3xowZ44uV44V5YOI3Z1rGOuQRiPNUMt+xlHyFHciylkG8pGRM6UbyCeCBSf4Y0oMmEqhp07nfgunZtMULUtO6I1amxfsRs9Ys2/CR9ff2FBsrkbi+wm2Ts9ns+aqv4A26LgkQKJuAtlXWVDJXsD3n2XOnQ396MpunK9eirhXZRV3LdUqoI4E1ufUvmdxmK3VsiqohAIGIBBAwEUGRDQL1JpDJC5hV9W5qwPq1o9iYgx60RgZtADCgQXVKYNvkOoEtr9qWzy3xEhb0Oy+M35I7ChRNY8r6bZW7MnOXPxKlCHmqICBvl4pns3hgxIEAgTgQQMDEYRSwAQIikPsxy82bVuqKUCcCWrSvoOrL3DZZU8cm6aFTi7BVngCBagnoXtI95eqZpM0h3DHSJ2yrLA+MQqRCZKqIQJhCVlHhuhWiYgi0NgEETGuPP72HQMsRqGTb5Nz0nnbBCm/MdU6AQC0IhHsqk8mcn7vXhqxWXpiMbdl8grUwQ+KqKkP4Ecs2672vqoooDAEI1IxAVQKmZlZQEQQgYL1m/n+OG956Chp1IlDptsnDc1vd6k253pjXyTyqbVECuqd0b2Wz2bHhXouCorutt8MyWxb0s61yFGLkgQAE0kIAAZOWkaQfSSOAvU0gENa+sG1yE+DT5KAECjaFiLygX14Y22z+94vmLGMtzKCAq0gMU/SyvayBqQIjRSFQUwIImJripDIIVEGgZ7jforOZv4tShfWxLxrEizO0Y1wZ2ya7N+J+cbXekmvrW1eeT9MJpM8A3VthW+WwVXeUXs4/8pK8F4apZFGIVZ6nZ/hm/2905TVQEgIQqBUBBEytSFIPBKokEJcfs6yyG7Esrm2TNX1MxmUt699Y63yoMHv27EkuDwv3HQQ+9ScQtlXOZrOR18LIqr9sq7ysN3gLFE+oDYGwC5n3eNWmyubWQusQSAEBBEwKBpEupIhADH7MMkU0810J3pdMxmaW433JZDLe+xIWWecr5AQCdSCgdTDhXnNemHvLWdC/ZVvlN9vYVrkOA0OVEIBA7Ag0S8DEDgQGQSAWBPK/BdO8H7OMBYcaGqEtkxVU5ZhD10zXMUpw3pdL3ZvwsXqo1PSxKGXIA4FqCehe0z2ne294bvOIKHWyrXIUSuXnyXu0MtZh/AcBCMSGAAImNkOBIRCISoB85RB4bem3fPZs1qb7kwhfuTff7cpasLhalwQI1J2AppLlGmnP3Yu5y4EPmt7EtsoD86k0JUwfy/IjlpUipBwE6kIAAVMXrFQKgcoIZPIemFWVVUCpPgS6Vl1lPd2OZdY6xx22ZmafxEEuwptvLaxWGCQrSTEh8NZbb9ncuXPt1ltvtbfffntgqxKQosX88sLI1HAv6nyoULit8txlDw+VnXQIQAACiSWAgEns0GF4Kglks36Xm82bVqaye43u1PpVV/smk75t8ptvvmk33nijzZo1a8CgdOXzHW7Rr7a2Ngsh6QiOOOIIGzVqVK/rR1lemLCtcsfq52zNxjdccT7VEAgMnXfL/9tcTV1pKEsfIBAXAgiYuIwEdkDAEejNZpa6g2nXLB0JlRMIC/ddDRVvmxzegrs6YvHZaqutbK+99rL3vOc9/YLiR4wYEQs7m2HEdtttZ6eddpqdcsoptvXWWzfDhJq2qXvPeWL8/6OdF8ZvJhGlgcJtlW/mt2GiIBs0z+qNb/p0J2D8v83+gi8IQKDpBPw/jk23oiwDyAyBFBPIbPHAIGCqG2Mt2s9vm9wzLPLal9kx3zZZD7VHHXWUHXPMMf2C3tin4cG9upFPV+mwoN/1atK11157vjtG+oRtle9fvcjyi9AjlSRTMYGwBqY4nmsIQKC5BBAwzeVP6xDoS6DeP2bZt7XUXnWt2vLC2r01bQ+/rxOls5kUbZu8dOlSvx7EPfiagtaHvPzyy/0w9PT02BNPPJGfonbdddfZb3/7W+vq6uqTd+XKlXb99dfb3XffbapH9aleJ/p8/nfeeadPfl2sXr3abr/9dlMe5b3pppts4cKF1turmVHKYbZp0ya77bbbbM6cOb5enSuvgs7Xrl1rsvH3v/+9/eIXv/BT6HR87LHHbPPmzVsqcd+aPqdpdCqjOl2U/6it5557zm6++WbPIdQr23yGmH+FbZXb2touLWdBv+uW34SCbZUdiSo+qzdsmYbn1xdVUQ9FIQCB2hJAwNSWJ7VBAAJNJiDPizwwMmPMhLUzdIwS3EN2arZNXrx4sd1///0mUTFmzBgbN26cFwEPPPCAPf3003kcGzZssLvuusueffZZ0/S0Aw44wHbbbTfTw/3//d//2YoVK/J5w4nSHnroIa3PsL333tsfJW4UVygo/vjHP3phs27dOp9vv/32s2HDhtnjjz9uHR0dfcSH6pat8+fPt+HDh/v8O+64o61fv97uvfdeky2dnZ226667+il0TmiaRImEl8oOFhYsWGASO9ls1nOaAuxmAAAQAElEQVQQDy34l0hbsmTJYEX7pTUjInhhnP1jHZvzotrQ07Z5VtYynfLAyBMTtRz5IAABCCSBAAImCaOEjS1DIHgL/M5ZLdPr2na0a+VVvkL3vBp56ljuzbZ/Y530bZPlOXnmmWf8OpATTjjBjj76aDvyyCPtxBNPNE1Be+GFF0zeCkGS0Hnttddsn332sU9+8pN26KGH2rHHHmuTJ09Wsn/wl8jxF7kviQdNY1Pdmsqm4w477GBr1qyxN97Y8rZaAkGiyD1w23HHHefrO/zww+3UU0/1a3eWL19uajtXpT+o3gkTJng7Va/skdjQjmLyqKidKVOmmMLxxx/vBZcEloSPr6DEl4TV888/bzvvvLOdfPLJnoN4qH6JKYkgeXdKFI1VVME9WdaC/jbr9QJ+DmthKh7PMIVM21RXXAkFRYAAgZoSQMDUFCeVQaAGBLLWae6/FQtPNy1EL/QouGg+gxDoCtsmm3WkcdvkP//5z96z8rvf/c4KgzwXQWhIHOihX6Jkp512ytPafvvtTdOR9MAvsSFR8Morr9jIkSNt//3397t3hczaEEBBQudPf+r7o6rygmgTgZB31KhRprrlfQk2qIxslQB597vfHbJ6D4y8PBI2muLW3d2dT5MHSG3mI9zJnnvu6b7NdCzsixbsq92NGzd6z5LPVOJLHhZNIVP/CtcH7b777ia7JLjkISpRNFZR2spbLGWUYxfZC+OnPWWsQw/hP3nxbhUnDEJAO44paAtq8TrroSt9bnmy/AlfEIBAbAi0xcaSRhhCGxBIAIFMJjtTZsoLI/EiEfPqi1+0FYtOzyJqRKZ00MYH68O2yZb1b55L5+wbmyTvi0SHvA7Lli2zwqC4IAbk/Whra7PCB/7QY3k4pk6dauPHjzc9/EvMSHxIEIQ84aiHfD38v/766yEq8lFeIHlUNB2tuJDskidIAicInuI8xdcSN8VxUa7Vhnvg9wKrOL88OWeddZYXMsVpcbzWj1s6bllnW1lemLCtsqaS6eHcleeTIyAeEisK/7Zwrn1pwTU+aPe2MO0ua5nO4Mky/oMABGJDAAETm6HAEAhsIaB1G2MnrMlke4aN0zSoTMYkaDrcA3qmn6hxXhqJG4kciR2Xx+r1X9zrFQPZKF7jJqzt0HmU4B5w/Yr/sNYgSplm5Rk9erTpofu8886zwnDmmWfmH9LlNZGA2WabbQY1U0JH06ckDkptv6w6VEHW3YQ6lhMkYFS+lA2ZTMYymUyfhfzl1B01r8SeBJLsKPS+RC0ft3xOvMiDlpFd4Z7V+VBB2yq7h/CZ8sLowXyo/GlNl1iRKAliRd4VCRYxUZDAU98dK3nANZ203Xpt8oMTvzHugYnf1L/BSiZAAAIxIYCAiclAYAYEigloPYymQY05dM10J2gme0Fj2cnueXK6e/7T/1A7JGi0YF3iRQ/wzktjwUvTteoqU1pxvWm8Vj8V1Lfe7mGRvS/XbtmadpIeDiVgVD7pQR4VeU7kXRmsL/K6uAdhvwtY8N4U5lcdus5k/DOzTiMHLcBX+VI2SBApSFhErrCCjBJmEi6yQ0KmgipqWaQmdeke1b3qKpuUu3fd6dCfzW09/m9CD/DhQX3oUsnNIbGifhaLFU0LKxYrWcvo39J2iZX5Ey/JSLC44wwfjrwk8ouQ5NLCcggkkwACJpnjhtUtSMALGudZKCVqMpbVG0P/P1uJGgma9auuNnlnlj41MS9qFB8e9NOEkG2T/zKaEiZ6aF+/fv1fInNn2o1r9uzZprUhWvsiD4k8NvLG5LLkD6tWrfLrYrQAPh8Z8UQCRiLl1Vdf7VdCdmlqlx7EJTD6ZahhhNqQl0l9LK523rx5dsMNN/jNB4rT4nytdUyyzwnAsrZVdv9GTFc5PcTrmKYgwSKxohCmgulYLFYsY/o3sr1QrDjBMh2xYjH/D/Mg0J8AAqY/E2IgkBgCQdTkpp1Ndp6aflPP1JkgauSlkaiRl0ZB10kXNXn7s9YpDupvlOAe5C9VPj3k6s22ztMQwtbGL730kkkshD7pXFsRa/G7FuLLQ6GHYa2FWbRoUZ8pXVpToyBvjhbQhzqiHlVGXLVQXxsGhHJa6K/fgZGo0KL0UlPXQt5aHLXWxz3om/pX6IVR37QdtISWpuXVoq1G1aF7VWydQBzrPGhlLejPWqZTU8nkiWmUvbVuR2JF9gexEmUqmBMoWzwrH71ksjufoWl1tbaL+iAAgcYSQMBE5E02CCSFgBc1h62Z2WfqWfF6mu5VVkrUSNx0JWzqWX7b5Ex2etQxStLC/cI+yXOh33cp3IEsnIedyPRQfuCBB5oe2O+44w677777TL//ot97kVj5wAc+YPLSqF7tziUxI7Hzv//7v/43WvRDlfrtFaVr0X8lXhLVf/DBB/vfetHvrai+Rx55xP+wpjYfkMjSonS1Uc+wxx572Pve9z7TRgS//vWvPQfxUMhkMnbQQQf5352ppw31qLtVtlWWWKnFVLB6jAF1QgACzSWAgGkuf1qHQN0JeEHzkVWdpaaeFayn8YJmw1tP2PraTz2rWx+7nNiSEHMNdJSzcN+9+ffeF3kBtEWtK5+Ijxamy3sgEVAcFB/Wskgc6LdaNEVMXpCXX37ZdK7fZNlvv/3yfZUXRrtxSdSobnlHNHVMWwx//OMft+JtjfMFI5zI+6HflJGHQ1s763df5Hn50Ic+5H+bRr/DEqGaqrPoYV9CLJPJmDho6+hddtnF/96MPEVVN9CECnTP6t5V0+V4Yfxi9Ex8t1WWYJFnRSF4VpgKplEmQAACxQQQMMVEuIZACxDwoqbveprETT3TjmvrndjScGUt6xcp63yoIO9LNps9X/n0cKtj3IOmcmmnscKdx4rPla58oS96wD311FNt2rRpPpxyyikmb0tID0f3AGwSFSqvOrXNsn4osnjti7wZ55xzjknwhLLhqDilKU+I01Ht6Qc0VafqVhvyDhWKF4ko2aa0QvtVft999/W7rUmA6DqEUmVUVnWoLqWHvJpCpmlXn/rUpzwH2aL+yVMV8sT7WNo6iVRNJXOp7bqn3THSpyezeboyLuxanpV3Q+fNCIViRSIlCBatW1GQTVnLdCq48/aMZbVWhalgDgYfCEDADAHDXQABCHgCXtQUTD0rtZ5G3g4FrTvR+hlNOdNaGh11rXhfWQO+1J6acS/WZ5bpfblX5fRQqyMBAkkkIPGiNUyy3YlQp2GuGavzocLDH2mXKJj52sY3MnOXPzJU9pqkS6ws6lpu8qyUEitKU0NZJ1jcsd2H3BbGD078xjitW/HeI5fABwJlESBzagkgYFI7tHQMAtUTKBY1/bZyzlqnBI2mnkm8SFQ0YtcztaegHpazbbIW7jvvy1g9/CFgRI+QZAK6h3Uvuz5MciIm8oL+sK2yhIOCK1+zj8SKgsSKdjwLnhUJF3lWQnsSKy7MdA23F+4KJrHiA1sYOzR8IACBgQggYAYiU7t4aoJAagh4QVM49eywNeO8qMna9Ixl9eZU25T69TRB0Mg7U2tRU8m2ye4Vtd5Qy0bT9JvUDAodaWkCwQuTyWTOz93jQ/KQF8b9vfqpZBIZQxYYJEMQKxIsEin6cUgFiRXtFqaiWXlWMqZ/G9oLxYrzrmha2Ax2BTP+gwAEyiSAgCkTGNkhAIG+BLyo0dSzCWtnjJ2wpqytnCVu5LWR2Nnw1hN9K/ZX/b/yeZ33p5xtk8Mbar2x1vqQ/jUTA4HkEQheGHkWwz0epRfdbb0d5kRFOdsqS6xIlASxErwrEisKhd4VZ4NeFnjB4oTKuPlsYeyQ8IEABGpFAAFTK5LUAwEI5AnkRc2ha6ZL1HgvTYmtnCVaJEgkYiRmwnqarlVXmdLyFRacKK8usxVum3zEEUeoOAECqSGgzShGjRq12XWo74J+FzHQR14Y22x+84s5y/qvhZFYkSApFivy2BSLlaxlmAo2EGjiIQCBuhBAwNQFK5VCAAKFBLygGWQrZ5e3wwU/9UzCZf2qq02CpnjqmeKUz4Wytk12b6avcWUsvK3WOQECaSGQ21Z5mPoTtgjX+VDBT93KeWEkTCRWFL644BrTNDBNCSsWK+byu3rbmQrmKPBJNQE6F28CCJh4jw/WQSC1BLyoya2nkZfGhSG3cpa4EZCsRd82efbs2ZNcmUmaOiYB4875QCB1BLQWRvd4Nps9P3fPR+pj2FZZU8MkVhQ0rUyFs1q7YtZuLsyfeAlbGDsQfCAAgXgQQMDEYxwGsIJoCLQWAS9qtJ5mkKln2axNL2fb5Ewm470vesBrLZr0tpUISLyEe1z3fDkL+h2n9kKxUuhdccJlhoLLwwcCEIBAbAggYGIzFBgCAQgUE/CCpmjq2TgncIrzlbx2ke5N9KXZbJZtkx2LSj4rV66066+/3ubNmzdk8bfeesvmzp1rt956q7399tt98r/55pt2zz33mBsPu/baa23BggV90rmoDQF5GCVkdM8PHz488rbKEih+of3ES7xY8VPLamMStUAAAhCoCwEETF2wUikEINBsArk30Jr+Ylrk3Gx74tT+xo0bbf78+XbDDTfYrFmzvKi46aab7IknnrCenp6KTW1ra7MQQiWq74EHHrAVK1bYDjvsYHvvvbftsccexn/1IVCwRXh77m+gooYoBAEIQCDOBBAwcR4dbIMABComEN5Aa4GzQsUVpazg+vXr7bbbbrMlS5bY1ltvbe95z3tsr732skwmY88884zdeeedtmHDhrJ7vd1229lpp51mp5xyiq83VLB27Vpbt26d7bLLLvaJT3zCjjnmGNtzzz198mOPPeYF1AsvvOCv+aqegLYID/d7+BuovlZqgAAEyiBA1gYQQMA0ADJNQAACjSWQe/OM96UI++bNm+3RRx/1AkVeKQkOCYqPfexjdsYZZ9j+++9vr7/+uj355JNFJSu/zGazvvBOO+1k7oHan/NVXwIa21GjRvW6VtpzfwvulA8EIACB9BBAwKRnLPv2hCsItDAB96DsF+6HNQEtjKJP1+VZ0XqUrbbaysKC78IM++23n40cOdLWrFljmzZtyidJhLz88st+jYvWsGgty29/+1t755138nlU74033ui9OyqrIE+P8mka2Ysvvui9LYp77rnn/PmiRYt8+YceeshfF3piVq9ebbfffrtfN6NpbqpbU9wkwnwhvgYkoHUwzhPj//8e/hYGzEwCBCAAgQQS8P/AJdBuTIYABCBQkoB7uJ7kEqraNtmVT+VHwkUCRYLijTfe6NdHrVE588wz/TQw5Q0ZJCYkMtxbfb+GRUct8FfcQIJi2LBh9sEPftB7dXSudS+HH364j9t9991N54pTG/vss4+/3nXXXXXp18to4wBNd5PQ0roO9yDup7jdf//9NlCbvjBfnkCBeJ/kROf5PpIvCEAAAikhgIBJyUDSDQhAYAuBDNsmbwFR4nvEiBH23ve+13p7e+2+++6zP/zhD308LSWK+CjH1I466ig74YQTRZr1WAAAEABJREFU/BoWHSV25KkpJYRUSKJl7NixXvCo/OjRo01CRHHhXEfl3W233XzajjvuqEtbvHixt/GjH/2oHX300V7caP2M8q9atcpPc/MZ+RqUgMSfMrS1tV3awKlkapIAAQhAoK4EEDB1xUvlEIBAIwk47wvbJg8BXCLiiCOOMIkZrXX55S9/6bc+Xrhw4YBiRp4RLfYPVcsDs/3223tPiKalhfhaHTVlrbgubThw3HHH2UknnWQ777xzcTLXJQgEL4zjOdZ5sCJvq1yiKqIgAIGGEKCRqAQQMFFJkQ8CEIg1gdwbZhbuRxilcePG2emnn+69KfJ+6DdcHn/8cdNWyvqNFnloIlRTtyyaUuYeuu3BBx+0e++91++Y1t3d7Xc3k3CSd6dujaesYi3oz3WJBf05EBwgAIHkE0DAJH8Ma94DKoRAEgmEN8zaQlYhiX1opM1tbW1+C+Xjjz/ezj77bD9FTOtj5InR1LJG2lLclgSW7NKUseXLl5t+R0a/WaMtnru6uoqzcz0IAf0tjBkzxucIfyP+gi8IQAACCSaAgEnw4GE6BCCwhUCMvC9bDErYt8SMRIO2VNbUsldeeWXA6WSN6pqmrZ144oleXGnNjR7Ctebm7rvvtoHW3TTKtqS1o2mD2267bdbZjRfGQeADAQgknwACJvljSA8g0PIE3JvlawQhzPnXOaE/AW1TPGvWLD81q3+qmXYek5jZuHGjKZTKU+847ZCmLZc7Ozv9GhtNF5OY0WL+8ePH25///Gd79dVX621Gqup34kXbZmfUqfC3ovP4BSyCAAQgEI0AAiYaJ3JBAAIxJZDbIpZtkyOMj6YTaTG8pmVpN6/iIitWrPCeF60zUb7i9HpdF665kXB6+umn7bHHHuvnadG6GAksiZp62ZLWegvEPdsqp3WQ6VdrE2ix3iNgWmzA6S4E0kYgw7bJkYdUa0q0qFteDv3ApH5U8ne/+50p3Hrrrfboo4+ae0Pvf6tFU8kiV1xhxl122cUkSJ566im75557TKJK3oIDDjjAtLvZHXfc4W3TBgOydcmSJaY+7L333hW22NrF2Fa5tcef3kMgTQQQMGkazeb3BQsg0FAC2jZZDeqhV2+YdU4YnIB+B+aUU04x/R7LO++8Y/LGLFu2zHSuOG1TvOeeew5eSY1Sta5F08I2bdrkf7zy7bff9jVrzYamjGlc5RXSxgKaOqa8xx57rJ/q5jPyVRYB/Y2IqfNksa1yWeTIDAEIxI0AAiZuI4I9EIBAJALpW7gfqds1yaQpYkcddZSdeeaZNm3aNDvvvPPsrLPO8juRKS00sscee9g555xjU6ZMCVH5o+KUpjyKVDnVJ3GktTSKU1C68k2YMEGXfYKmgk2cONGmTp3q7ZBACRnkLfjkJz/p04J9+v0a7ZQW8nAsn4A8cLlSLOjPgeAAAQgkjwACJnljhsUQgIAjMGLEiEvdwfQWX2s7dE6AAAQGJ6C/Ff3NKNfw4cPT8+OW6hABAhBoGQIImJYZajoKgfQQkPclm82erx4VvFHWJQECEBiCgKboaSqZy9auvyV35AMBCLQwgSR2HQGTxFHDZgi0OAH35ji/bXKLo6D7ECibgMSLpuipYPhb0jkBAhCAQFIIIGCSMlKpt5MOQiA6gUwmMzZ6bnJCAAIDEeBvaSAyxEMAAnEmgICJ8+hgGwQgUJJANpudqQT9Yrx2p9J5Swc6D4EyCOhv5rnnnvMlent7Z/gTviAAAQgkiAACJkGDhakQgMAWAlOnTp3h3hx36kFMImZLLN8QgEAUAuFvRn9D06ZN8y8DopRLax76BQEIJI8AAiZ5Y4bFEICAI+C8MNPb2tqW6U2yhIyL4gMBCAxBQH8r+ptRtu7u7sk6EiAAAQhUSKBpxRAwTUNPwxCAQDUEnBemo7e39yrVsXjxYh0IEIDAEAQWLFgQcrRPnz69M1xwhAAEIJAkAgiYJI0WtpYmQGzLEujp6ZmlaTBLly61tWvXtiwHOg6BKAT0N6Kgvxn3AoC1L1GgkQcCEIglAQRMLIcFoyAAgSgE9AY5m1vQrzfLmh4TpRx5/kKAs9YhoL8R9Tb8zeicAAEIQCCJBBAwSRw1bIYABPIE9CZZb5QlXsLi5HwiJxCAgCegdS/6G9Hfiv5mfCRf1RKgPAQg0CQCCJgmgadZCECgdgR6c1vBhoe02tVMTRBIPgEJF/1tqCfO+zJdRwIEIACB5hKornUETHX8KA0BCMSAQG4r2A6ZghdGFAgQ+AuBgr+JDud98X8nf0nlDAIQgEDyCCBgkjdmWFxDAlSVHgI9PT16s/yK3jTrjXN6ekZPIFA5Af0t6G9CNeT+RnRKgAAEIJBoAgiYRA8fxkMAAoGAFvS786tdsLBYWeeEuhGg4gQQKPhbYNvkBIwXJkIAAtEIIGCicSIXBCCQAAJTp06doUXK2ipWWysnwGRMhEDdCOjvQEF/E/rbqFtDVFwBAYpAAALVEEDAVEOPshCAQOwIZHPbKuvHLTV9JnYGYhAEGkQgeF/C30SDmqUZCEAAAvUl4GpHwDgIfCAAgfQQ0JtmvXGWeClYvJyeDtITCEQgoHUv+hvQ34L+JiIUIQsEIACBxBBAwCRmqDA0ZgQwJ8YE3BtnLei38BAXY1ObZlpPT4/dfvvtdt5559kXv/hFW79+fdNsSXLDv/nNb+zf//3f7Z133olNNyRcdO/LoPC3oHMCBCAAgbQQQMCkZSTpBwQgkCfg3jh3uDfPMxXRTC9MZ2ennX/++Xb66aeXDEpTHtnZ6PDCCy/YTTfd5AXMt771Ldtxxx0bZsKmTZvsrrvustWrVzeszVZqqOCeZ9vkVhp4+gqBFiKAgGmhwaarEGglAt3d3X5Bv95E6410M/q+995723//93/bVVdd5cPRRx9tCuFaacrTDNsknMaNG2cf+chHbIcddjAn+BpmRldXl8lzobFpWKMt0pDu9cDVedm8J7JFut463aSnEICAIWC4CSAAgVQS0LbK2dyC/rCYudEdHT58uBcHO+20k+3kwlZbbWUKOleQcFCeRtul9jZv3mzDhg3TacPDu9/9bvvBD37gxVzDG095gwX3Otsmp3ys6R4EWplApQKmlZnRdwhAICEEpiZgW2V5QrQG5ZZbbrHPfOYz9j//8z+e7sqVK+2yyy6zT3/603b22Wf7B355LpQYysybN88uuugiO+OMM+wLX/iCLVy4UMk+FJf/8Y9/bHo7r0S1cc0119iTTz5p5557rveGKH7Tpk32q1/9yk8rU52qW7u5KU1BXpNvfvObprKyS+WDLUr753/+Zz9VTkfF33///fa5z33O2/f1r3/d/vSnP6kav95GfVZ5RajsjBkz7LbbbrMLLrjA57/iiiss9Fd51J9LL73Up6nOO+64w772ta+Z2lF6YdB6HtU/d+5c+8pXvuLXqKxatcqv9QltKr/KahpfiBOX73znO/bDH/7Q/u7v/s7XLRsktjQG6rPGRLaofNyCPC9smxy3UcEeCECgHgQQMPWgSp0QGJQAiY0kELwwehAPD/CNbD9KW2+++aY98MADXkwce+yx9sYbb9j3v/99Gzt2rP385z+37373u7ZmzRq77rrrTJ4T1akyd955p1144YX2k5/8xPbbbz+78cYb/WJyLShX3Lve9S6TcPnP//xPW7Zsmc2cOdOXlwBwHio7+OCDfZ0nnXSSj7/++uvtvvvuM4mUn/70pzZhwgTf9pIlS9SkD3pIXrdunX31q1/19ilStjzxxBM+Tg/78ixdfPHFpjjVdeWVV9rWW29tv/jFL6y7u1tF+oVnn33WC5zLL7/cFJYvX2733HOPz6dxUz/kMVJdqlN2SJT4DAN8aZOC4447zouqESNGDJCrb/Sjjz7qbf2Hf/gHk5dM/CXs1C8JHMWJrRj3Ldn8KzGRFeGe1zkBAhCAQBoJIGDSOKr0CQIQyBMIXhg9BBcsbs6nx+Fkm222sb//+7+3yZMn2z777OOndumNvxb/Swzssccedthhh5mEgx6mZbPKSLwov4TKkUceaXqgV56NGzf6vAceeKApTets5JE45phjVLRkePXVV+2xxx7zXiDVufPOO9upp55q+++/v8nT4x6Kfbn3v//99tnPftY+/OEP2+jRo33c9ttv78XXnnvuaQonn3yynyp3yimn+GvFfexjH7OlS5fmvUC+YMGX6nVj5e1V+wcccIBJOEnwdHZ2mjwL8lDtmWvjb//2b03tFlTR71RelBNOOMH++q//2jPtl6FExMSJE03i7kMf+pCNGjXKpkyZ4r0xu+yyi4mJOAfGJYo3LSqIl0wm0+k4zmiaITQMAQhAoAEE2hrQBk1AAAIQaCoB9/DtFzPrIU9CpqnGlGhc62C0NiYkbbvttiaBIs+Jpi1JyGjaVkjXsbiM4iRuFLSjmB7c5bW45JJL/HbJ8oAM9iAvASMPx1577aWqfFAb++67r98tbMOGDT5u5MiR1tbW/38dxXHuQbpPPokBX8EAX6XqVZs9PT0m4SkhJu/HAMVLRg/VZqlCskMclKYx2XXXXf0GDEFQastkpcUp6J7WvS2bwr2ucwIEiglwDYG0EOj/f6G09Ix+QAACEMgRcG+kY7Gtcs6cIQ8rVqwwTZXSjmWadqW1HPIKDFkwl0Hi4cQTT7Srr77a5A15/vnn7Utf+pJf6+IecHO5OAxFIEzl+6u/+ivPUuPwjW98Y6hiDU8vXLive73hBtAgBCAAgQYTaIKAaXAPaQ4CEICAI9Adg22VnRmRPvp9FHk0NI1JXhAV6u3t1SFS0HqXG264wTSVTFPP/vEf/9FP+9JUMK1XKVXJbrvt5tfBSDyFdHk/9Hsx8kLIgxPiG32UgNAUMi3Or7btsIYoSj2vv/66vf322376Xuh/OeWjtFFtHnFRUD1OvDB1TCAIEIBA6gkgYFI/xHQwVQToTMUEnAej03kfZqqC+fPnD7gWQ+nNDlrbobf/Ehx6iJa92qUs6sOzpqA9/vjjduutt/q1I3rAfeaZZ/z6koEWs0vAaNG+fqPmpZdeMrWrRfASMFoHIq9Os7iMHz/etPWybNNOZgriMZAYK2WnmIwZMyb/A5pR6lAZ1SUOgeGsWbMUZeUISl+gTl+F3pc6NUG1EIAABGJHAAETuyHBIAhAoF4E9IbaPYh3as2A1lXUq51q69Ui9s9//vN+8bwWzN99992mRetapxLloV2LzbWVsfqoehS0a5bq0tqaUvZp3cc555xjmramrYKV98EHH/RTzyQgSpVpVJxs1iYEau/LX/6y315aXiEJPcVFCRJuWseisdeW09rJTOt9dt999wGLSzQprzYTEA+JF+0S57x5XhgOWLBBCVr3ov7onta93aBmaQYCEIBA0wkgYJo+BBgAAQg0kkDwwoSHv0a2re2LFQrbHDt2rP+NFx1DvHsgtcMPP9z/JsycOXNsxowZph29tChfD+7Kq219dQxltCWytkkOcdq5TA/pNxcAo9wAABAASURBVN10kyn80z/9k/dihPzaOlnrOSQOQpwWrZ922mmmB3W1q99i0e5gIb1UGbU3lC0qL/uUb6eddvLbE+tccUorVa84FdonUab+yC5tZ6ypcfJIaaqd6igMO7k2CusPadoN7T/+4z9MdWh75DPPPNN+9KMf+e2klUdtKug8BPVfvw2j9S86ahzU/vve9z6fpZTtPqHOXxIuuofVjPMGMXVMIAj1JEDdEIgVAQRMrIYDYyAAgXoT0JtqJxA61Y48FDoS4k1AD+vf+ta3vEdKU9s0/euXv/yl33J6MA9KvHtVnXUF927HtGnT/NTI6mqkNAQgAIHkEEiWgEkOVyyFAARiTKC7u3uyEzGv6A22Ho5jbCqmOQJai3LBBRfYQw89ZPKQaHqcfoNGcfIauSwt9dE9q3tXne7p6fFbhOucAAEIQKBVCCBgWmWk6WfLEwDAXwhMnz5dC/qvVkzBImhdEmJKQNO/NIVM0+G0tbTWxOj3bmJqbl3NKrhn23Uv17UxKocABCAQQwIImBgOCiZBAAL1J+DeXM9yXphO7S61dOnS+jdIC0kmEBvbdb8q6N7VdMjYGIYhEIAABBpIAAHTQNg0BQEIxIeA3lyHBf2LFy+O9bbK8aGGJc0mELwv4d5ttj20D4GhCZADArUngICpPVNqhAAEEkJAb7D1JltrCgoWRSfEesxsNQJa96J7Vfes7t1W6z/9hQAEIBAItIyACR3mCAEIQKCQgHuT7RdBh4fDwjTOm0tg06ZN+R+ebK4lzW9dwkX3qCwJ96zOCRCAAARakQACphVHnT5DoDwCqc7t3mR3uDfafhtavDDxGuquri77zW9+Y+HBPV7WNdaagnuzQ/dsY1unNQhAAALxIoCAidd4YA0EINAEAt3d3TOciFmqB2W96W6CCTRZgoB+CV8/SHn00UeXSE1KVPV26p7Uvamaetg2WRgIEIBAixNAwLT4DUD3IQABs9yC/mvEIiyS1nlSQjabtaefftq+8pWv2Omnn+5/K+WRRx4xxasPOur6C1/4Qsl0TdX61a9+Zeedd56dccYZdtFFF5k2NlBZhc7OTtO2xfPmzfNpyqO6Fi5cqGQfhqpDnhRtg3zLLbf4dj796U/bj3/8Y3vttdfsmmuusbPPPtuHn//857ZhwwZf5/r16327Tz75pL9WPwbrp8pdd911du655+b7sWTJEl82yV8F9yTbJid5ILG9fAKUgMAABBAwA4AhGgIQaC0CU6dOlRcmkdsqP/XUU/a9733PTj75ZLvqqqu8gJk1a5YtWrTID+Ljjz/u48866yx/lHj4yU9+4tM3b95s119/vd13330mgfHTn/7UJkyYYN/97net8OH/zTfftDvvvNMuvPBCU9n99tvPbrzxRnvnnXcsah3yIvT29npbv/71r9sTTzxh//Iv/2K77LKL/fCHP7R//dd/tYcfftj/YKU3vOhrqH7efvvtpr7OmDHD1I8DDjjAt7VmzZqimpJzqS2TFZyHsFP3aHIsx1IIQAAC9SOAgBmaLTkgAIEWIeDe8Pu1MPI+aNpOErrd3d1t99xzj02aNMkmT55sO+20k/3N3/yNfeADH7Df//73pnSJk2OOOcYmTpzo05XvsMMO8+mvvvqqPfbYY/aZz3zG9tlnH9t5553t1FNPtf3339/kcXFMPIZtttnGixflede73mVHHnmkrVq1ytatW2dR65BNn/jEJ3wbBx10kB166KE2ZswYO/bYY33cgQceaArPP/+8b7PwS/0YrJ/Ku3r1al+f6lQ/5I264IILbNSoUUpOZLj//vu93W4c/L3pL/iCAAQg0OIEEDAtfgPQfQjUl0Cyatcbbr3plngpWDQd607IA7J8+XL79a9/bZ/61Kf8FDEd9bDf09Pjf99m6dKl9t73vtdc33xfdPz85z9veriX+Bg2bJjttddePk1fw4cPt3333dckCDQtK8RttdVWOs0HTRtTiFqH2skXzp0Uxul85MiRuZS+h6H6qdzHH3+8n/r25S9/2WbPnu0F1gc/+EHbdtttlZy4II+VjHbjhfdFIAgQgAAEcgQQMDkQHCAAAQiIgHvTPV1HPTxKyOg8zkFTsjSF6+KLL7a5c+f2CZ/73OfibHpZtkXp57hx4+xHP/qRffWrX/V1/9d//Zd9+9vf9tPcfESCvnTvPffcc97icE/6C74gAAEIQMAQMNwEEIAABAoIOC9MorZV1tSuPfbYw5599tn8ov2C7njvg6ZUvfzyy/loCZ4rr7zSrr32Wtttt938GpYVK1bk0+W5eeGFF2zXXXe1rbfeOh8/0Ekt6hio7hA/VD/lKbr55pvtxRdf9FPh3Dia1sLIO1VqSlqoN65HTWPM2ca2yTkQHCBQDgHyppsAAibd40vvIACBCgh0b9lWuTMJXhhNudIako6ODrv33nu9t2HlypX2b//2b34Ny4gRI0zbEN9999326KOPmnb20pqYP/7xj3bEEUd4AaNF+1r8/9JLL9nrr79uWgwvATNlypT8tLPBMErAVFvHYPUrLUo/1TeJMu2apnPtkiaxtuOOO6qKxAR5X5YuXertdWLSewT9BV8QgAAEIOAJIGA8hnp9US8EIJBEArltlWfK9oItbHUZy6DF8NrWWOtgtIXw1772Nb+I/6ijjvL2Kl2L9LUzmY4SKF/60pds/PjxpnUn55xzjhc5l112mX32s5+1Bx980EK6r2CIr1rUMUQTPln9GKifskF91+YD3/jGN/ymBOKhtT7yQPkKEvJVcM+xbXJCxgwzIQCBxhJAwDSWN61BAAJRCTQ539SCbZXliWmyOYM2n8lk/NbH2kpZ62AkVE477TQLi+4zmYwdfvjhfn2I0r/zne/Y+9///nydyqf8Kjdnzhy74oor+qSPHTvWfvCDH5iOodDBBx9sM2fOzMcNVcdJJ51kEhaaChbq0BqdUnGKVx7tqKZ21ZauM5nB+6npbhIx+i0Y9VM8tCNbJpNR8UQE3Wtsm5yIocJICECgiQQQME2ET9MQgEC8CWSz2ZmyUDuSaVqPzgkQqBcB3WMSMKq/t7d3ho6VBspBAAIQSDMBBEyaR5e+QQACVREIXhg9WErEVFUZhSEwBIFwj2Uymc5p06Z58TxEEZIhAIHaE6DGBBBAwCRgkDARAhBoHgHnhZmu1vVmXEJG5wQI1JqA7i3dY6o33HM6J0AAAhCAQH8CCJj+TOIRgxUQgEAsCDgvTIczpN0F/yOJOhIgUGsChQv3c/dcrZugPghAAAKpIYCASc1Q0hEIQCAQqPWxp6dnlqb1aGtbvSmvdf3U19oEtGhfQfeYEy+sfWnt24HeQwACEQggYCJAIgsEINDaBKZPn96ZzS3onz9/viFiWvt+qHXvg/cl3GO1rr/M+sgOAQhAIPYEEDCxHyIMhAAE4kBAb8b1hlziJSy2joNd2JBsAlr3ontK95busWT3Bush0OoE6H+jCCBgGkWadiAAgcQTCFvbhofOxHeIDjSVgISL7iUZ4bwvfrMInRMgAAEIQGBwAgiYwfkkMhWjIQCB+hDQ1rZ6U67a8cKIAqEaAgX3UIfzvmiziGqqoywEIACBliGAgGmZoaajEIBABAJDZunu7p7sRMwrenOuN+hDFiADBEoQ0L2je0hJPT09eF8EggABCEAgIgEETERQZIMABCAgArkF/VfrPCy+1jkBAuUQKLh32nVPlVM2vnmxDAIQgEBjCCBgGsOZViAAgRQRmDp16gznhenU1rfaWjlFXaMrDSCg+0ZB95DupQY0SRMQgEDcCWBfWQQQMGXhIjMEIACBLQSyuW2VFy9ezLbKW5DwHZFA8L6EeyhiMbJBAAIQgECOAAImB4KDJ8AXBCAQkYDenOsNutYyFCzGjliabK1KQOtedM/o3tE91Koc6DcEIACBagggYKqhR1kIQKClCbg36H7x9ZaH0j+3NAs6PzQBCRfdK8oZ7h2dEyAAAQhAoDwCCJjyeJEbAhCAQJ6Ae4Pe4d6kz1QEXhhRIAxGoOAeYdvkYlBcQwACECiDAAKmDFhkhQAEIFBMoLu7Wwv6l+rNut6wF6dzDQER0L2he0TnbJssCgQIQKBWBFqxHgRMK446fYYABGpGQFvgZrPZa1RhWJytcwIECgkU3Btsm1wIhnMIQAACFRBAwFQAjSKlCBAHgdYlMJVtlVt38CP0XFtts21yBFBkgQAEIBCRAAImIiiyQQACEBiMgPPC+LUwFW2rPFjFpCWeQPC+hHsk8R2iAxCAAASaTAAB0+QBoHkIQCAdBIIXRmsdChZrp6Nz9KJiAmHdSyaT6dQ9UnFFFByQAAkQgEDrEUDAtN6Y02MIQKBOBNwbdrZVrhPbJFYrMRsETLg3ktgPbIYABFJLILEdQ8AkdugwHAIQiBsB94adbZXjNihNtEfTCdW8877M1L2hcwIEIAABCFRPAAFTPUNqqJYA5SGQIgK5bZU79eZdb+BT1DW6UgYBjb0W76vIueee6z1zOidAAAIQgED1BBAw1TOkBghAAAJ5Arltlf2Cfi3e1oNsPrEOJ1QZTwLz588PhrWHE44QgAAEIFAbAgiY2nCkFghAAAJ5AlMLtlVmQX8eS8ucBO9bhoX7cR9z7IMABBJKAAGT0IHDbAhAIN4Estms98JIwOCFifdY1dI6jbUEjOrs7e2doSMBAhCAQPoINLdHCJjm8qd1CEAgpQSCF0YPtBIxKe0m3SoiEMZa3pdp06Z5EVuUhUsIQAACEKiSAAKmSoAUby4BWodAnAk4L8z0tra2ZXojLyETZ1uxrXoCGmONtWrq7u6erCMBAhCAAARqTwABU3um1AgBCEDAE3BemI7e3t6rdBG21NV5TAJm1JiANm3IVdmuzRxy5xwgAAEIQKDGBBAwNQZKdRCAAAQKCfT09MzSdCJtqbt27drCJM5TREBjq6CxdsKVtS8pGtvSXSEWAhBoJgEETDPp0zYEIJB6AnoTn80t6Ncbek0zSn2nW7CDGlt1O4y1zgkQgAAEIFCCQA2iEDA1gEgVEIAABAYjoDfyejMv8RIWeQ+Wn7RkEdC6F42txlhjnSzrsRYCEIBA8gggYJI3ZlhcGwLUAoGGEujNbakbHnYb2jiN1Y2AhIvGVA0478t0HQkQgAAEIFBfAgiY+vKldghAAAKeQG5L3Q5dJN8Lo14QRKBgLDuc98WPr+IJEIAABCBQPwIImPqxpWYIQAACfQj09PRMz2Qyr+iNvd7c90nkInEENIYaSxmusdWRAIEhCZABAhComgACpmqEVAABCEAgGoHcgv6rlTss+tY5IZkECsaQbZOTOYRYDQEIJIxAMBcBE0hwhAAEINAAAlOnTp3hvDCd2nJXWys3oEmaqAMBjZ+CxlJjWocmqBICEIAABAYggIAZAAzREBiYACkQqI5ANret8uLFi03TkKqrjdLNIBC8L2Esm2EDbUIAAhBoVQIImFYdefoNAQg0jYDe2OvNvcRLwSLwptnT0IakYwIsAAAQAElEQVRT0JjWvWjsNIYayxR0iS5AAAIQSBQBBEyihgtjIQCBtBBwb+79lrvhYTgt/Up7PyRcNGbqZxhDnRMg0AgCtAEBCGwhgIDZwoFvCEAAAg0l4N7cd7g3+DPVKF4YUUhGKBgrtk1OxpBhJQQgkEICFQiYFFKgSxCAAASaQKC7u1sL+pfqjb7e7DfBBJosg4DGSGOlImybLAoECEAAAs0hgIBpDndabVUC9BsCBQRy2ypfo6iwKFznhHgSKBgjtk2O5xBhFQQg0CIEEDAtMtB0EwIQiCeBqQXbKt9yyy1GGJhBs9mwbXI8/4awCgIQaD0CCJjWG3N6DAEIxIxAb2+vppJ1xswszClBgIX7JaAQlQQC2AiBVBFAwKRqOOkMBCCQRALTpk2bee65545z3phMM8NR7/9K+5Hv/6qdPOlZO/f/HT5k+NBBN5vy/83BN9tp535kyPDGB562dXv+2F7/wCKbdO4nhwyvHb2b/XR8p0J7M7kUtd2RxHsMmyEAAQikiUBjBUyayNEXCEAAAhCAAAQgAAEIQKDhBBAwDUdOgxCojAClIAABCEAAAhCAAATMEDDcBRCAAAQgkHYC9A8CEIAABFJEAAGTosGkKxCAAAQgAAEIQKC2BKgNAvEjgICJ35hgEQQgAAEIQAACEIAABCAwAIHECJgB7CcaAhCAAAQgAAEIQAACEGghAgiYFhpsutqyBOg4BCAAAQhAAAIQSA0BBExqhpKOQAACEIBA7QlQIwQgAAEIxI0AAiZuI4I9EIAABCAAAQhAIA0E6AME6kQAAVMnsFQLAQhAAAIQgAAEIAABCNSeQCsImNpTo0YIQAACEIAABCAAAQhAoCkEEDBNwU6jEEgKAeyEAAQgAAEIQAAC8SKAgInXeGANBCAAAQikhQD9gAAEIACBuhBAwNQFK5VCAAIQgAAEIAABCFRKgHIQGIwAAmYwOqRBAAIQgAAEIAABCEAAArEigIAZdDhIhAAEIAABCEAAAhCAAATiRAABE6fRwBYIpIkAfYEABCAAAQhAAAJ1IICAqQNUqoQABCAAAQhUQ4CyEIAABCAwMAEEzMBsSIEABCAAAQhAAAIQSBYBrG0BAgiYFhhkuggBCEAAAhCAAAQgAIG0EEDA1GskqRcCEIAABCAAAQhAAAIQqDkBBEzNkVIhBCBQLQHKQwACEIAABCAAgYEIIGAGIkM8BCAAAQhAIHkEsBgCEIBA6gkgYFI/xHQQAhCAAAQgAAEIQGBoAuRICgEETFJGCjshAAEIQAACEIAABCAAAUPAxPAmwCQIQAACEIAABCAAAQhAoDQBBExpLsRCAALJJIDVEIAABCAAAQiknAACJuUDTPcgAAEIQAAC0QiQCwIQgEAyCCBgkjFOWAkBCEAAAhCAAAQgEFcC2NVQAgiYhuKmMQhAAAIQgAAEIAABCECgGgIImGroxa8sFkEAAhCAAAQgAAEIQCDVBBAwqR5eOgcBCEQnQE4IQAACEIAABJJAAAGThFHCRghAAAIQgECcCWAbBCAAgQYSQMA0EDZNQQACEIAABCAAAQhAoJAA5+UTQMCUz4wSEIAABCAAAQhAAAIQgECTCCBgmgQ+fs1iEQQgAAEIQAACEIAABOJPAAET/zHCQghAIO4EsA8CEIAABCAAgYYRQMA0DDUNQQACEIAABCBQTIBrCEAAAuUSQMCUS4z8EIAABCAAAQhAAAIQaD6BlrUAAdOyQ0/HIQABCEAAAhCAAAQgkDwCCJjkjVn8LMYiCEAAAhCAAAQgAAEINIgAAqZBoGkGAhCAQCkCxEEAAhCAAAQgUB4BBEx5vMgNAQhAAAIQgEA8CGAFBCDQogQQMC068HQbAhCAAAQgAAEIQKBVCSS73wiYZI8f1kMAAhCAAAQgAAEIQKClCCBgWmq449dZLIIABCAAAQhAAAIQgEA5BBAw5dAiLwQgAIH4EMASCEAAAhCAQEsSQMC05LDTaQhAAAIQgEArE6DvEIBAkgkgYJI8etgOAQhAAAIQgAAEIACBRhKIQVsImBgMAiZAAAIQgAAEIAABCEAAAtEIIGCicSJX/AhgEQQgAAEIQAACEIBACxJAwLTgoNNlCECg1QnQfwhAAAIQgEByCSBgkjt2WA4BCEAAAhCAQKMJ0B4EINB0AgiYpg8BBkAAAhCAAAQgAAEIQCD9BGrVQwRMrUhSDwQgAAEIQAACEIAABCBQdwIImLojpoH4EcAiCEAAAhCAAAQgAIGkEkDAJHXksBsCEIBAMwjQJgQgAAEIQKDJBBAwTR4AmocABCAAAQhAoDUI0EsIQKA2BBAwteFILRCAAAQgAAEIQAACEIBAfQj0qRUB0wcHFxCAAAQgAAEIQAACEIBAnAkgYOI8OtgWPwJYBAEIQAACEIAABCDQVAIImKbip3EIQAACrUOAnkIAAhCAAARqQQABUwuK1AEBCEAAAhCAAATqR4CaIQCBAgIImAIYnEIAAhCAAAQgAAEIQAAC8SZQnoCJd1+wDgIQgAAEIAABCEAAAhBIOQEETMoHmO7FhwCWQAACEIAABCAAAQhUTwABUz1DaoAABCAAgfoSoHYIQAACEIBAngACJo+CEwhAAAIQgAAEIJA2AvQHAukjgIBJ35jSIwhAAAIQgAAEIAABCKSWQMMETGoJ0jEIQAACEIAABCAAAQhAoGEEEDANQ01DEKiYAAUhAAEIQAACEIAABHIEEDA5EBwgAAEIQCCNBOgTBCAAAQikjQACJm0jSn8gAAEIQAACEIBALQhQBwRiSgABE9OBwSwIQAACEIAABCAAAQhAoD+BJAiY/lYTAwEIQAACEIAABCAAAQi0JAEETEsOO51uHQL0FAIQgAAEIAABCKSLAAImXeNJbyAAAQhAoFYEqAcCEIAABGJJAAETy2HBKAhAAAIQgAAEIJBcAlgOgXoSQMDUky51QwACEIAABCAAAQhAAAI1JZByAVNTVlQGAQhAAAIQgAAEIAABCDSZAAKmyQNA8xCILQEMgwAEIAABCEAAAjEkgICJ4aBgEgQgAAEIJJsA1kMAAhCAQP0IIGDqx5aaIQABCEAAAhCAAATKI0BuCAxJAAEzJCIyQAACEIAABCAAAQhAAAJxIYCAGWgkiIcABCAAAQhAAAIQgAAEYkcAARO7IcEgCCSfAD2AAAQgAAEIQAAC9SKAgKkXWeqFAAQgAAEIlE+AEhCAAAQgMAQBBMwQgEiGAAQgAAEIQAACEEgCAWxsFQIImFYZafoJAQhAAAIQgAAEIACBFBBAwNRhEKkSAhCAAAQgAAEIQAACEKgPAQRMfbhSKwQgUBkBSkEAAhCAAAQgAIFBCSBgBsVDIgQgAAEIQCApBLATAhCAQGsQQMC0xjjTSwhAAAIQgAAEIACBgQgQnygCCJhEDRfGQgACEKg/gfWrrralT00cMmy74SFvzMr1i+3q300dMmx+/UGff9EbK+ysh64cMty87BGfny8IQAACEIBAIQEETCGN5p9jAQQgAIGmEejNZpZa1jqtzP/Wbt6mrBJr2nYuK7/12n3lFSA3BCAAAQikmQACJs2jS98g0FIE6Gy1BMYdtmbm2MPWjBs7YU2mnHDO0U9lvvSx30cOtxz5/cz8iZdED0de0lFt3ygPAQhAAALpIYCASc9Y0hMIQAACEIBAZQQoBQEIQCBBBBAwCRosTIUABCAAAQhAAAIQiBcBrGk8AQRM45nTIgQgAAEIQAACEIAABCBQIQEETIXg4lcMiyAAAQhAAAIQgAAEIJB+AgiY9I8xPYQABIYiQDoEIAABCEAAAokhgIBJzFBhKAQgAAEIQCB+BLAIAhCAQKMJIGAaTZz2IAABCEAAAhCAAAQgYAaDCgkgYCoERzEIQAACEIAABCAAAQhAoPEEEDCNZx6/FrEIAhCAAAQgAAEIQAACCSGAgEnIQGEmBCAQTwJYBQEIQAACEIBAYwkgYBrLm9YgAAEIQAACENhCgG8IQAACFRFAwFSEjUIQgAAEIAABCEAAAhBoFoHWbhcB09rjT+8hAAEIQAACEIAABCCQKAIImEQNV/yMxSIIQAACEIAABCCQNALt7e3ja23zQHV++9vfHj1QWrENl1122SEzZsw4Q2WK0wa7LpW/VNxgdZRKG8juWtRdqr2ocQiYqKTIBwEIQKC2BKgNAhCAAAQiEhjood49YE9xoSwxknv4vjB3jGjB4NlkQyaTyQsPXYcSGzduPMSdT3FhyE9vb+/obDZ7yKZNmy6UmBmyQC6Da+MiMcpd+oOrY0pxnE+I+JXj04+T+qb2cukRa6ttNgRMbXlSGwQgAAEIQAACdSdAA61GIDzUF/bbPUhLFExpa2sbXRjfjAfrkSNHrttqq61+dvHFF69zdklQ9XvwL7RxsHMnhNa5/i4YMWLEEgkQV5/6OVgRn+bKHFKO6PGFCr6icnP2LHHFfF/dsSkfBExTsNMoBCAAAQhAAAIQgEA5BNwD+mg90KuMe4iWSOjzYK84Fy6Xd0D5wgO5jrpWmjte5NLPUB0huHh5cS5Xmgt5L0pB+oUuz4UF15cHoaCjS7u8u7t7vKv3Incuu3xeXStd5Zwo0TSyfBuKGyAskRBSmsq7PnvvTahH8YOEJS7/FPW3VB71zdl3+YwZM2SnZ+eu5aWR90Zc/FFxpcq7+AtdHRflbPECzcX58u7o++aOvt5S5WsZh4CpJU3qggAEIAABCEAAAhCoCwHnaZnjHtC9l8EJAomQee64To3pod2d+zjnDbnC5RutKVRKc0JA8eNV3uVRmbzHJvcwrofueUE4uHJegKhsLuTL5PJbb2+vhIW5dsa7Ohe4a2+Ha1vHn6mc2pMXRecun9pUPfPc9fhQjzvv93H2XuQiZZO5un19qseJAy+k1FeXXuojAbOuhP3myk7J2fAzd1zg6vX2qxJ3Ldu8V8WdL3BxU4rtc+UvdGVGi5FscXnyH1dG5UPfJAYl4vLp9ThBwNSDKnVGIUAeCEAAAhCAAAQgEJlATiTMc8cz3EOzpmpJDPjymrqlh2tdOAHgBYvLowdrRUlkzPvmN7+5QME9iOfLuTxKW+fivOBx11qDIm9J/iFcokTx7iF+vDvm86tid32IK6uHf12a7FB+XehBX9c6d2GJK+9tcGUkePICwqUVfny7rs51EkDqkzs/xPVJokZtj5a3p7BAOHf517m2JfLynqqQ5uIlTJaoLgVnw+hCIXTppZfOcfZ5G12ZJY5x3r6cIBrv8lxR0B+XLf/x5cTWxfg23LGuHwRMXfFSOQQgAIF6EKBOCEAAAq1JwD1kS3xIMOiYh6CH8fCQ7yKVrmCKd9fymMiTodM+QQ/yCiHSPdxLzCxwD/z5/Hpod/ESAPJiHOLyz1H+GTNmSChZ7sFdUbUK3hvkRMRo9cm1F8TEPImIwdqTrU7ISMSojBdDMsrVc4brg2xX//qwc/H5viqvrhV0HoKuQ39DXKmj8pWKr3UcAqbWRKkPAhCAAAQg+OYyTQAABJ9JREFUAIH4EsCyxBNwIuZnLniBEjoTvBIu/mdOfEhs+Id3PdC7PPIKnOHSxkvQOGGgh3sXbeYe9jWdyi+ad+JAD/6+bK6cz6MvJyJ8vM5dPWpb07XkfVG8ovsFJxqCB6hf2kARrm4vLlxZeVz8NDKXd4nr0xU6yn53HPSTEzjznM2F7ct7JC+LPFj5/qsi5XPt+rbcUfm80FGagrxACi6fn76nuGYHBEyzR4D2IQABCEAAAhCAAASqIqDpWnr777wEfjF6YWXu4d97TFzchRIGLl/+wV7l3IO5RIjWl1zu0uSp8CLC5c9/XB3yUkgIKa/WvvQ55jO6k5z4kchRnV4YuOhIHycglF8hv/7FtT3H2e29Pbm6h6zLlZF9ssHndf2SUJOIUx/z/feJW760duVyd6q1LgucHX0Y5Nqd51hNcbaUKu+KNu6DgGkca1qCAAQgAAEIQAACEKiAgHsgv8I9VOcfyEMV8gzI46AHbOdBuULXLt/Xcvn9YnqlKV5xrtzPwrniFVz+eSFNdag+l6/PR/lcnjku3Yshd671JnmbwnUo5K7nuKB01S1B4G1Ruovvc624wuDEhsSSn0bm4v3uZu44z9nZr/8u3n9cnVcU2l1sr+xWv13mPv131/oED488W19TXkUqqF7VpXPXvrfJxfm+K96d9+mLa0PT3DwjlalXQMDUiyz11pEAVUMAAhCAAAQg0EoE9LBcqr/F8eE6HEMZXSu4h/AlOiqENB11rTSdDxSUJ6TpXCHKdWE+5S++VlwIEgROQHjh4zwdYRqZhMWA4kVlS9VZHKdr9VFHBZULQddKC9c6Kk5B5yHoOgTF6VzHEIqvQ3ytjwiYWhOlPghAAAJxJoBtEIAABCAQWwJFAkCiZUjxUk1nJJhcqLvHpBobS5VFwJSiQhwEIAABCEAAAhAoIsAlBBpJwHlE6ipe1BcJJgWdJykgYJI0WtgKAQhAAAIQgAAEIACB5BGoqcUImJripDIIQAACEIAABCAAAQhAoJ4EEDD1pEvd8SOARRCAAAQgAAEIQAACiSaAgEn08GE8BCAAgcYRoCUIQAACEIBAHAggYOIwCtgAAQhAAAIQgECaCdA3CECghgQQMDWESVUQgAAEIAABCEAAAhCAQC0J9K8LAdOfCTEQgAAEIAABCEAAAhCAQEwJIGBiOjCYFT8CWAQBCEAAAhCAAAQg0HwCCJjmjwEWQAACEEg7AfoHAQhAAAIQqBkBBEzNUFIRBCAAAQhAAAIQqDUB6oMABIoJIGCKiXANAQhAAAIQgAAEIAABCMSWQGQBE9seYBgEIAABCEAAAhCAAAQg0DIEEDAtM9R0tIkEaBoCEIAABCAAAQhAoEYEEDA1Akk1EIAABCBQDwLUCQEIQAACEOhLAAHTlwdXEIAABCAAAQhAIB0E6AUEUkoAAZPSgaVbEIAABCAAAQhAAAIQSCOBRgiYNHKjTxCAAAQgAAEIQAACEIBAEwggYJoAnSYhEJ0AOSEAAQhAAAIQgAAECgkgYAppcA4BCEAAAukhQE8gAAEIQCCVBBAwqRxWOgUBCEAAAhCAAAQqJ0BJCMSZwP8HAAD//9P5UFIAAAAGSURBVAMAg7ZnSa3h9E0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506" y="4975799"/>
            <a:ext cx="1562960" cy="8733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36377" y="6025669"/>
            <a:ext cx="4519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Prof </a:t>
            </a:r>
            <a:r>
              <a:rPr lang="en-IN" sz="2400" b="1" dirty="0" err="1"/>
              <a:t>Vidya</a:t>
            </a:r>
            <a:r>
              <a:rPr lang="en-IN" sz="2400" b="1" dirty="0"/>
              <a:t> </a:t>
            </a:r>
            <a:r>
              <a:rPr lang="en-IN" sz="2400" b="1" dirty="0" err="1"/>
              <a:t>Vemireddy</a:t>
            </a:r>
            <a:r>
              <a:rPr lang="en-IN" sz="2400" b="1" dirty="0"/>
              <a:t>, IIMA</a:t>
            </a:r>
          </a:p>
          <a:p>
            <a:pPr algn="ctr"/>
            <a:r>
              <a:rPr lang="en-IN" dirty="0"/>
              <a:t>15th September 2025</a:t>
            </a:r>
          </a:p>
        </p:txBody>
      </p:sp>
      <p:sp>
        <p:nvSpPr>
          <p:cNvPr id="7" name="Rectangle 6"/>
          <p:cNvSpPr/>
          <p:nvPr/>
        </p:nvSpPr>
        <p:spPr>
          <a:xfrm>
            <a:off x="4963528" y="4234361"/>
            <a:ext cx="2264943" cy="40011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2000" b="1" dirty="0">
                <a:solidFill>
                  <a:schemeClr val="accent2">
                    <a:lumMod val="50000"/>
                  </a:schemeClr>
                </a:solidFill>
              </a:rPr>
              <a:t>Webcast for ICAI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7"/>
          <a:stretch/>
        </p:blipFill>
        <p:spPr>
          <a:xfrm>
            <a:off x="0" y="2266553"/>
            <a:ext cx="2168099" cy="461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8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16" y="432262"/>
            <a:ext cx="8478982" cy="5195454"/>
          </a:xfrm>
          <a:prstGeom prst="rect">
            <a:avLst/>
          </a:prstGeom>
          <a:noFill/>
        </p:spPr>
      </p:pic>
      <p:sp>
        <p:nvSpPr>
          <p:cNvPr id="2" name="Arrow: Notched Right 1">
            <a:extLst>
              <a:ext uri="{FF2B5EF4-FFF2-40B4-BE49-F238E27FC236}">
                <a16:creationId xmlns:a16="http://schemas.microsoft.com/office/drawing/2014/main" id="{91EEC3D0-CE46-4807-3FAD-D257AE883141}"/>
              </a:ext>
            </a:extLst>
          </p:cNvPr>
          <p:cNvSpPr/>
          <p:nvPr/>
        </p:nvSpPr>
        <p:spPr>
          <a:xfrm>
            <a:off x="1579416" y="5253643"/>
            <a:ext cx="8478981" cy="1053251"/>
          </a:xfrm>
          <a:prstGeom prst="notched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0BA848-E737-8D94-C85C-1C0E222D8D40}"/>
              </a:ext>
            </a:extLst>
          </p:cNvPr>
          <p:cNvSpPr/>
          <p:nvPr/>
        </p:nvSpPr>
        <p:spPr>
          <a:xfrm>
            <a:off x="2582489" y="5562353"/>
            <a:ext cx="7675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rebuchet MS" panose="020B0603020202020204" pitchFamily="34" charset="0"/>
              </a:rPr>
              <a:t>Policies and investments enabling sectoral diversification</a:t>
            </a:r>
            <a:r>
              <a:rPr lang="en-IN" dirty="0">
                <a:latin typeface="Arial" panose="020B0604020202020204" pitchFamily="34" charset="0"/>
                <a:ea typeface="Trebuchet MS" panose="020B0603020202020204" pitchFamily="34" charset="0"/>
              </a:rPr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94909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021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5285" y="0"/>
            <a:ext cx="6682153" cy="6857999"/>
          </a:xfrm>
        </p:spPr>
        <p:txBody>
          <a:bodyPr>
            <a:noAutofit/>
          </a:bodyPr>
          <a:lstStyle/>
          <a:p>
            <a:pPr algn="r"/>
            <a:r>
              <a:rPr lang="en-IN" sz="6000" b="1" dirty="0">
                <a:solidFill>
                  <a:schemeClr val="tx2"/>
                </a:solidFill>
                <a:latin typeface="Roboto" pitchFamily="2" charset="0"/>
                <a:ea typeface="Roboto" pitchFamily="2" charset="0"/>
              </a:rPr>
              <a:t>Section 2</a:t>
            </a:r>
            <a:br>
              <a:rPr lang="en-IN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  <a:latin typeface="Roboto" pitchFamily="2" charset="0"/>
                <a:ea typeface="Roboto" pitchFamily="2" charset="0"/>
              </a:rPr>
              <a:t>Transitional Phase – Growth &amp; Employment,</a:t>
            </a:r>
            <a:br>
              <a:rPr lang="en-US" b="1" dirty="0">
                <a:solidFill>
                  <a:schemeClr val="tx2"/>
                </a:solidFill>
                <a:latin typeface="Roboto" pitchFamily="2" charset="0"/>
                <a:ea typeface="Roboto" pitchFamily="2" charset="0"/>
              </a:rPr>
            </a:br>
            <a:r>
              <a:rPr lang="en-US" b="1" dirty="0">
                <a:solidFill>
                  <a:schemeClr val="tx2"/>
                </a:solidFill>
                <a:latin typeface="Roboto" pitchFamily="2" charset="0"/>
                <a:ea typeface="Roboto" pitchFamily="2" charset="0"/>
              </a:rPr>
              <a:t>and Structural Challenges</a:t>
            </a:r>
            <a:endParaRPr lang="en-IN" dirty="0">
              <a:solidFill>
                <a:schemeClr val="tx2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3"/>
          <a:stretch/>
        </p:blipFill>
        <p:spPr>
          <a:xfrm>
            <a:off x="-607921" y="-568592"/>
            <a:ext cx="5646830" cy="411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81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8466"/>
            <a:ext cx="12192000" cy="610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093" y="271115"/>
            <a:ext cx="9599815" cy="1385439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>
                <a:latin typeface="Roboto" pitchFamily="2" charset="0"/>
                <a:ea typeface="Roboto" pitchFamily="2" charset="0"/>
              </a:rPr>
              <a:t>Output–Employment Relationship</a:t>
            </a:r>
            <a:endParaRPr lang="en-IN" sz="36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058" y="1778777"/>
            <a:ext cx="11130742" cy="4172015"/>
          </a:xfrm>
        </p:spPr>
        <p:txBody>
          <a:bodyPr>
            <a:noAutofit/>
          </a:bodyPr>
          <a:lstStyle/>
          <a:p>
            <a:pPr lvl="0"/>
            <a:r>
              <a:rPr lang="en-IN" sz="2400" dirty="0">
                <a:latin typeface="Aptos Display" panose="020B0004020202020204" pitchFamily="34" charset="0"/>
                <a:ea typeface="Roboto" pitchFamily="2" charset="0"/>
              </a:rPr>
              <a:t>Strong output growth ~3–4% CAGR in the last decade, but slower employment growth (“</a:t>
            </a:r>
            <a:r>
              <a:rPr lang="en-IN" sz="2400" dirty="0">
                <a:latin typeface="Aptos Display" panose="020B0004020202020204" pitchFamily="34" charset="0"/>
              </a:rPr>
              <a:t>stagnant</a:t>
            </a:r>
            <a:r>
              <a:rPr lang="en-IN" dirty="0"/>
              <a:t> </a:t>
            </a:r>
            <a:r>
              <a:rPr lang="en-IN" sz="2400" dirty="0">
                <a:latin typeface="Aptos Display" panose="020B0004020202020204" pitchFamily="34" charset="0"/>
                <a:ea typeface="Roboto" pitchFamily="2" charset="0"/>
              </a:rPr>
              <a:t>growth”). </a:t>
            </a:r>
          </a:p>
          <a:p>
            <a:pPr lvl="0"/>
            <a:endParaRPr lang="en-IN" sz="2400" dirty="0">
              <a:latin typeface="Aptos Display" panose="020B0004020202020204" pitchFamily="34" charset="0"/>
              <a:ea typeface="Roboto" pitchFamily="2" charset="0"/>
            </a:endParaRPr>
          </a:p>
          <a:p>
            <a:pPr lvl="0"/>
            <a:r>
              <a:rPr lang="en-IN" sz="2400" dirty="0">
                <a:latin typeface="Aptos Display" panose="020B0004020202020204" pitchFamily="34" charset="0"/>
                <a:ea typeface="Roboto" pitchFamily="2" charset="0"/>
              </a:rPr>
              <a:t>Agri absorbs ~41–45% of India’s workforce, though agriculture’s GDP share is ~16%. </a:t>
            </a:r>
          </a:p>
          <a:p>
            <a:pPr lvl="0"/>
            <a:endParaRPr lang="en-IN" sz="2400" dirty="0">
              <a:latin typeface="Aptos Display" panose="020B0004020202020204" pitchFamily="34" charset="0"/>
              <a:ea typeface="Roboto" pitchFamily="2" charset="0"/>
            </a:endParaRPr>
          </a:p>
          <a:p>
            <a:pPr lvl="0"/>
            <a:r>
              <a:rPr lang="en-IN" sz="2400" dirty="0">
                <a:latin typeface="Aptos Display" panose="020B0004020202020204" pitchFamily="34" charset="0"/>
                <a:ea typeface="Roboto" pitchFamily="2" charset="0"/>
              </a:rPr>
              <a:t>Wage differentials persist: non-farm incomes ≈ 3x higher than </a:t>
            </a:r>
            <a:r>
              <a:rPr lang="en-IN" sz="2400" dirty="0" err="1">
                <a:latin typeface="Aptos Display" panose="020B0004020202020204" pitchFamily="34" charset="0"/>
                <a:ea typeface="Roboto" pitchFamily="2" charset="0"/>
              </a:rPr>
              <a:t>agri</a:t>
            </a:r>
            <a:r>
              <a:rPr lang="en-IN" sz="2400" dirty="0">
                <a:latin typeface="Aptos Display" panose="020B0004020202020204" pitchFamily="34" charset="0"/>
                <a:ea typeface="Roboto" pitchFamily="2" charset="0"/>
              </a:rPr>
              <a:t> labour </a:t>
            </a:r>
          </a:p>
          <a:p>
            <a:pPr marL="0" indent="0">
              <a:buNone/>
            </a:pPr>
            <a:r>
              <a:rPr lang="en-IN" sz="2400" b="1" dirty="0">
                <a:latin typeface="Aptos Display" panose="020B0004020202020204" pitchFamily="34" charset="0"/>
                <a:ea typeface="Roboto" pitchFamily="2" charset="0"/>
              </a:rPr>
              <a:t>   </a:t>
            </a:r>
          </a:p>
          <a:p>
            <a:pPr marL="0" indent="0">
              <a:buNone/>
            </a:pPr>
            <a:r>
              <a:rPr lang="en-IN" sz="2400" b="1" dirty="0">
                <a:latin typeface="Aptos Display" panose="020B0004020202020204" pitchFamily="34" charset="0"/>
                <a:ea typeface="Roboto" pitchFamily="2" charset="0"/>
              </a:rPr>
              <a:t>Trend:</a:t>
            </a:r>
            <a:r>
              <a:rPr lang="en-IN" sz="2400" dirty="0">
                <a:latin typeface="Aptos Display" panose="020B0004020202020204" pitchFamily="34" charset="0"/>
                <a:ea typeface="Roboto" pitchFamily="2" charset="0"/>
              </a:rPr>
              <a:t> Structural mismatch persists — large employment, low output contribution.</a:t>
            </a:r>
          </a:p>
        </p:txBody>
      </p:sp>
    </p:spTree>
    <p:extLst>
      <p:ext uri="{BB962C8B-B14F-4D97-AF65-F5344CB8AC3E}">
        <p14:creationId xmlns:p14="http://schemas.microsoft.com/office/powerpoint/2010/main" val="3283603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143000"/>
            <a:ext cx="5957455" cy="4925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25F35F-848B-52AC-7F08-53EAEC8CD0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6" y="1204546"/>
            <a:ext cx="5883629" cy="4863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88622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8466"/>
            <a:ext cx="12192000" cy="610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452" y="625202"/>
            <a:ext cx="5091098" cy="677265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>
                <a:latin typeface="Roboto" pitchFamily="2" charset="0"/>
                <a:ea typeface="Roboto" pitchFamily="2" charset="0"/>
              </a:rPr>
              <a:t>Market Linkages</a:t>
            </a:r>
            <a:endParaRPr lang="en-IN" sz="36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196" y="1749644"/>
            <a:ext cx="4654327" cy="5036960"/>
          </a:xfrm>
        </p:spPr>
        <p:txBody>
          <a:bodyPr>
            <a:normAutofit/>
          </a:bodyPr>
          <a:lstStyle/>
          <a:p>
            <a:pPr lvl="0"/>
            <a:r>
              <a:rPr lang="en-IN" sz="2000" dirty="0">
                <a:latin typeface="Roboto" pitchFamily="2" charset="0"/>
                <a:ea typeface="Roboto" pitchFamily="2" charset="0"/>
              </a:rPr>
              <a:t>Agricultural production supports FMCG, food processing, and exports.</a:t>
            </a:r>
          </a:p>
          <a:p>
            <a:pPr marL="0" lvl="0" indent="0">
              <a:buNone/>
            </a:pPr>
            <a:endParaRPr lang="en-IN" sz="2000" dirty="0">
              <a:latin typeface="Roboto" pitchFamily="2" charset="0"/>
              <a:ea typeface="Roboto" pitchFamily="2" charset="0"/>
            </a:endParaRPr>
          </a:p>
          <a:p>
            <a:pPr lvl="0"/>
            <a:r>
              <a:rPr lang="en-IN" sz="2000" dirty="0">
                <a:latin typeface="Roboto" pitchFamily="2" charset="0"/>
                <a:ea typeface="Roboto" pitchFamily="2" charset="0"/>
              </a:rPr>
              <a:t>Rural consumption growing faster than urban in FMCG and durables.</a:t>
            </a:r>
          </a:p>
          <a:p>
            <a:pPr marL="0" lvl="0" indent="0">
              <a:buNone/>
            </a:pPr>
            <a:endParaRPr lang="en-IN" sz="2000" dirty="0">
              <a:latin typeface="Roboto" pitchFamily="2" charset="0"/>
              <a:ea typeface="Roboto" pitchFamily="2" charset="0"/>
            </a:endParaRPr>
          </a:p>
          <a:p>
            <a:pPr lvl="1"/>
            <a:r>
              <a:rPr lang="en-IN" sz="2000" b="1" dirty="0"/>
              <a:t>PMGSY</a:t>
            </a:r>
            <a:r>
              <a:rPr lang="en-IN" sz="2000" dirty="0"/>
              <a:t> (Pradhan Mantri Gram Sadak Yojana): Connected over 97% of eligible rural habitations with all-weather roads.</a:t>
            </a:r>
          </a:p>
          <a:p>
            <a:pPr marL="457200" lvl="1" indent="0">
              <a:buNone/>
            </a:pPr>
            <a:endParaRPr lang="en-IN" sz="2000" dirty="0"/>
          </a:p>
          <a:p>
            <a:pPr lvl="1"/>
            <a:r>
              <a:rPr lang="en-IN" sz="2000" b="1" dirty="0"/>
              <a:t>Saubhagya Scheme:</a:t>
            </a:r>
            <a:r>
              <a:rPr lang="en-IN" sz="2000" dirty="0"/>
              <a:t> Brought electricity to 26 million rural households, as of 2023, 100% villages are electrified</a:t>
            </a:r>
            <a:endParaRPr lang="en-IN" sz="200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E1EC9B-C226-44F7-D262-CB49A3C38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192" y="1360548"/>
            <a:ext cx="7428807" cy="542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55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8466"/>
            <a:ext cx="12192000" cy="610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A3A8F-4586-295E-F1D3-C26A87631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18" y="1726486"/>
            <a:ext cx="4074621" cy="4972606"/>
          </a:xfrm>
        </p:spPr>
        <p:txBody>
          <a:bodyPr>
            <a:normAutofit lnSpcReduction="10000"/>
          </a:bodyPr>
          <a:lstStyle/>
          <a:p>
            <a:r>
              <a:rPr lang="en-IN" sz="2400" dirty="0"/>
              <a:t>Exports of cereals, spices, and coffee expanding. Depend on road corridors and logistics to ports.</a:t>
            </a:r>
          </a:p>
          <a:p>
            <a:pPr marL="0" indent="0">
              <a:buNone/>
            </a:pPr>
            <a:endParaRPr lang="en-IN" sz="2400" dirty="0"/>
          </a:p>
          <a:p>
            <a:r>
              <a:rPr lang="en-IN" sz="2400" dirty="0" err="1"/>
              <a:t>Agritech</a:t>
            </a:r>
            <a:r>
              <a:rPr lang="en-IN" sz="2400" dirty="0"/>
              <a:t> startups improving efficiency and reducing losses. </a:t>
            </a:r>
          </a:p>
          <a:p>
            <a:pPr marL="0" indent="0">
              <a:buNone/>
            </a:pPr>
            <a:endParaRPr lang="en-IN" sz="2400" dirty="0"/>
          </a:p>
          <a:p>
            <a:r>
              <a:rPr lang="en-IN" sz="2400" dirty="0"/>
              <a:t>Utilising both digital connectivity and reliable electricity for tech-based solutions.</a:t>
            </a:r>
            <a:br>
              <a:rPr lang="en-IN" sz="2400" dirty="0"/>
            </a:br>
            <a:endParaRPr lang="en-IN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BCE110-4D57-B651-F248-337DCE4668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38" r="8402"/>
          <a:stretch/>
        </p:blipFill>
        <p:spPr>
          <a:xfrm>
            <a:off x="5600701" y="1269204"/>
            <a:ext cx="6383216" cy="535075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50452" y="625202"/>
            <a:ext cx="5091098" cy="677265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>
                <a:latin typeface="Roboto" pitchFamily="2" charset="0"/>
                <a:ea typeface="Roboto" pitchFamily="2" charset="0"/>
              </a:rPr>
              <a:t>Market Linkages</a:t>
            </a:r>
            <a:endParaRPr lang="en-IN" sz="3600" dirty="0"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998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392" y="1788079"/>
            <a:ext cx="4231178" cy="473399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IN" sz="2400" dirty="0">
                <a:latin typeface="Roboto" pitchFamily="2" charset="0"/>
                <a:ea typeface="Roboto" pitchFamily="2" charset="0"/>
              </a:rPr>
              <a:t>On average, households allocate ~65% of income to consumption, ~13% to savings, and ~12% to </a:t>
            </a:r>
            <a:br>
              <a:rPr lang="en-IN" sz="2400" dirty="0">
                <a:latin typeface="Roboto" pitchFamily="2" charset="0"/>
                <a:ea typeface="Roboto" pitchFamily="2" charset="0"/>
              </a:rPr>
            </a:br>
            <a:r>
              <a:rPr lang="en-IN" sz="2400" dirty="0">
                <a:latin typeface="Roboto" pitchFamily="2" charset="0"/>
                <a:ea typeface="Roboto" pitchFamily="2" charset="0"/>
              </a:rPr>
              <a:t>loan repayments.</a:t>
            </a:r>
          </a:p>
          <a:p>
            <a:pPr lvl="0"/>
            <a:endParaRPr lang="en-IN" sz="2400" dirty="0">
              <a:latin typeface="Roboto" pitchFamily="2" charset="0"/>
              <a:ea typeface="Roboto" pitchFamily="2" charset="0"/>
            </a:endParaRPr>
          </a:p>
          <a:p>
            <a:r>
              <a:rPr lang="en-US" sz="2400" dirty="0"/>
              <a:t>Digital finance adoption is rising, with UPI transactions exceeding card usage</a:t>
            </a:r>
          </a:p>
          <a:p>
            <a:endParaRPr lang="en-US" sz="2400" dirty="0"/>
          </a:p>
          <a:p>
            <a:r>
              <a:rPr lang="en-IN" sz="2400" dirty="0"/>
              <a:t>Digital infra has created new business models — fintech (BNPL, micro-credit), </a:t>
            </a:r>
            <a:r>
              <a:rPr lang="en-IN" sz="2400" dirty="0" err="1"/>
              <a:t>eNAM</a:t>
            </a:r>
            <a:r>
              <a:rPr lang="en-IN" sz="2400" dirty="0"/>
              <a:t> (1,260 mandis), and rural e-commerce platforms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939" y="1464126"/>
            <a:ext cx="7456516" cy="4953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8466"/>
            <a:ext cx="12192000" cy="61073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174077" y="397508"/>
            <a:ext cx="5843848" cy="1151387"/>
          </a:xfrm>
        </p:spPr>
        <p:txBody>
          <a:bodyPr>
            <a:noAutofit/>
          </a:bodyPr>
          <a:lstStyle/>
          <a:p>
            <a:pPr lvl="0" algn="ctr"/>
            <a:r>
              <a:rPr lang="en-IN" sz="3600" b="1" dirty="0">
                <a:latin typeface="Roboto" pitchFamily="2" charset="0"/>
                <a:ea typeface="Roboto" pitchFamily="2" charset="0"/>
              </a:rPr>
              <a:t>Rural Household Finances</a:t>
            </a:r>
            <a:endParaRPr lang="en-IN" sz="3600" dirty="0"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629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8466"/>
            <a:ext cx="12192000" cy="610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4077" y="397508"/>
            <a:ext cx="5843848" cy="1151387"/>
          </a:xfrm>
        </p:spPr>
        <p:txBody>
          <a:bodyPr>
            <a:noAutofit/>
          </a:bodyPr>
          <a:lstStyle/>
          <a:p>
            <a:pPr lvl="0" algn="ctr"/>
            <a:r>
              <a:rPr lang="en-IN" sz="3600" b="1" dirty="0">
                <a:latin typeface="Roboto" pitchFamily="2" charset="0"/>
                <a:ea typeface="Roboto" pitchFamily="2" charset="0"/>
              </a:rPr>
              <a:t>Rural Household Finances</a:t>
            </a:r>
            <a:endParaRPr lang="en-IN" sz="360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869" y="1828586"/>
            <a:ext cx="9168938" cy="458475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618CDF55-DC12-7D4F-CDF9-44A7C773B2CF}"/>
              </a:ext>
            </a:extLst>
          </p:cNvPr>
          <p:cNvSpPr/>
          <p:nvPr/>
        </p:nvSpPr>
        <p:spPr>
          <a:xfrm>
            <a:off x="74815" y="2443941"/>
            <a:ext cx="2510443" cy="2751513"/>
          </a:xfrm>
          <a:prstGeom prst="homePlate">
            <a:avLst>
              <a:gd name="adj" fmla="val 3821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6B3EC3-2CF7-6807-63A3-CD6828BD1380}"/>
              </a:ext>
            </a:extLst>
          </p:cNvPr>
          <p:cNvSpPr txBox="1"/>
          <p:nvPr/>
        </p:nvSpPr>
        <p:spPr>
          <a:xfrm>
            <a:off x="74815" y="3006258"/>
            <a:ext cx="1812173" cy="2017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dirty="0">
                <a:latin typeface="Roboto" pitchFamily="2" charset="0"/>
                <a:ea typeface="Roboto" pitchFamily="2" charset="0"/>
              </a:rPr>
              <a:t>Over half of rural households now rely solely on formal credit institutions.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79978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EC6983-68E7-C5B0-E2FF-5F49A85C6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697" y="1477108"/>
            <a:ext cx="7930303" cy="50451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E5B050-9316-19AD-61DF-20FA97C7826C}"/>
              </a:ext>
            </a:extLst>
          </p:cNvPr>
          <p:cNvSpPr txBox="1"/>
          <p:nvPr/>
        </p:nvSpPr>
        <p:spPr>
          <a:xfrm>
            <a:off x="351479" y="1477108"/>
            <a:ext cx="4156402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/>
              <a:t>Digital finance adoption is rising, with UPI transactions exceeding card usage</a:t>
            </a:r>
          </a:p>
          <a:p>
            <a:endParaRPr lang="en-IN" sz="2000" dirty="0"/>
          </a:p>
          <a:p>
            <a:r>
              <a:rPr lang="en-IN" sz="2000" dirty="0"/>
              <a:t>Internet Penetration: Over 300 million rural internet users.</a:t>
            </a:r>
          </a:p>
          <a:p>
            <a:endParaRPr lang="en-IN" sz="2000" dirty="0"/>
          </a:p>
          <a:p>
            <a:r>
              <a:rPr lang="en-IN" sz="2000" dirty="0"/>
              <a:t>UPI adoption: Rural digital payments grew faster than urban, with UPI &gt; credit/debit cards.</a:t>
            </a:r>
          </a:p>
          <a:p>
            <a:endParaRPr lang="en-IN" sz="2000" dirty="0"/>
          </a:p>
          <a:p>
            <a:r>
              <a:rPr lang="en-IN" sz="2000" dirty="0"/>
              <a:t>Digital infra has created new business models — fintech (BNPL, micro-credit), </a:t>
            </a:r>
            <a:r>
              <a:rPr lang="en-IN" sz="2000" dirty="0" err="1"/>
              <a:t>eNAM</a:t>
            </a:r>
            <a:r>
              <a:rPr lang="en-IN" sz="2000" dirty="0"/>
              <a:t> (1,260 mandis), and rural e-commerce platforms.</a:t>
            </a:r>
          </a:p>
          <a:p>
            <a:pPr>
              <a:buNone/>
            </a:pP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8466"/>
            <a:ext cx="12192000" cy="61073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87622" y="397508"/>
            <a:ext cx="10281418" cy="1151387"/>
          </a:xfrm>
        </p:spPr>
        <p:txBody>
          <a:bodyPr>
            <a:noAutofit/>
          </a:bodyPr>
          <a:lstStyle/>
          <a:p>
            <a:pPr lvl="0" algn="ctr"/>
            <a:r>
              <a:rPr lang="en-IN" sz="3600" b="1" dirty="0"/>
              <a:t>Digital Developments: Current and Future</a:t>
            </a:r>
            <a:endParaRPr lang="en-IN" sz="3600" dirty="0"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97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191387" y="2192066"/>
            <a:ext cx="4200483" cy="2992647"/>
          </a:xfrm>
          <a:prstGeom prst="rect">
            <a:avLst/>
          </a:prstGeom>
          <a:solidFill>
            <a:srgbClr val="2743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8466"/>
            <a:ext cx="12192000" cy="610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576" y="530238"/>
            <a:ext cx="10515600" cy="848214"/>
          </a:xfrm>
        </p:spPr>
        <p:txBody>
          <a:bodyPr>
            <a:normAutofit/>
          </a:bodyPr>
          <a:lstStyle/>
          <a:p>
            <a:r>
              <a:rPr lang="en-IN" sz="3600" b="1" dirty="0"/>
              <a:t>Digital Developments: Current and Future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598323" cy="4068100"/>
          </a:xfrm>
        </p:spPr>
        <p:txBody>
          <a:bodyPr>
            <a:normAutofit/>
          </a:bodyPr>
          <a:lstStyle/>
          <a:p>
            <a:pPr lvl="0"/>
            <a:r>
              <a:rPr lang="en-IN" sz="2400" dirty="0"/>
              <a:t>Present: Large-scale internet penetration, UPI-enabled transactions, and digital farmer IDs.</a:t>
            </a:r>
          </a:p>
          <a:p>
            <a:pPr lvl="0"/>
            <a:endParaRPr lang="en-IN" sz="2400" dirty="0"/>
          </a:p>
          <a:p>
            <a:r>
              <a:rPr lang="en-IN" sz="2400" b="1" dirty="0"/>
              <a:t>Opportunity</a:t>
            </a:r>
            <a:r>
              <a:rPr lang="en-IN" sz="2400" dirty="0"/>
              <a:t>: CAs &amp; institutions can design risk frameworks, monitor compliance, and enable responsible scaling.</a:t>
            </a:r>
          </a:p>
          <a:p>
            <a:pPr lvl="0"/>
            <a:endParaRPr lang="en-I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191387" y="2291613"/>
            <a:ext cx="420048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IN" sz="1400" b="1" dirty="0">
                <a:solidFill>
                  <a:schemeClr val="bg1"/>
                </a:solidFill>
              </a:rPr>
              <a:t>Definition: Digital-first credit systems: UPI micro-credit, Buy-Now-Pay-Later models for rural households.</a:t>
            </a:r>
          </a:p>
          <a:p>
            <a:pPr lvl="0" fontAlgn="base"/>
            <a:endParaRPr lang="en-IN" sz="1400" b="1" dirty="0">
              <a:solidFill>
                <a:schemeClr val="bg1"/>
              </a:solidFill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IN" sz="1400" b="1" dirty="0">
                <a:solidFill>
                  <a:schemeClr val="bg1"/>
                </a:solidFill>
              </a:rPr>
              <a:t>Status: UPI &gt; credit cards in value; BNPL pilots in rural consumer durables &amp; </a:t>
            </a:r>
            <a:br>
              <a:rPr lang="en-IN" sz="1400" b="1" dirty="0">
                <a:solidFill>
                  <a:schemeClr val="bg1"/>
                </a:solidFill>
              </a:rPr>
            </a:br>
            <a:r>
              <a:rPr lang="en-IN" sz="1400" b="1" dirty="0" err="1">
                <a:solidFill>
                  <a:schemeClr val="bg1"/>
                </a:solidFill>
              </a:rPr>
              <a:t>agri</a:t>
            </a:r>
            <a:r>
              <a:rPr lang="en-IN" sz="1400" b="1" dirty="0">
                <a:solidFill>
                  <a:schemeClr val="bg1"/>
                </a:solidFill>
              </a:rPr>
              <a:t>-inputs.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IN" sz="1400" b="1" dirty="0">
              <a:solidFill>
                <a:schemeClr val="bg1"/>
              </a:solidFill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IN" sz="1400" b="1" dirty="0">
                <a:solidFill>
                  <a:schemeClr val="bg1"/>
                </a:solidFill>
              </a:rPr>
              <a:t>Impact: Expands consumption power; builds transaction history for rural borrowers.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IN" sz="1400" b="1" dirty="0">
              <a:solidFill>
                <a:schemeClr val="bg1"/>
              </a:solidFill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IN" sz="1400" b="1" dirty="0">
                <a:solidFill>
                  <a:schemeClr val="bg1"/>
                </a:solidFill>
              </a:rPr>
              <a:t>Gap: Risks of over-indebtedness; weak credit scoring for first-time borrowers.</a:t>
            </a:r>
          </a:p>
        </p:txBody>
      </p:sp>
    </p:spTree>
    <p:extLst>
      <p:ext uri="{BB962C8B-B14F-4D97-AF65-F5344CB8AC3E}">
        <p14:creationId xmlns:p14="http://schemas.microsoft.com/office/powerpoint/2010/main" val="349561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021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861" y="-204949"/>
            <a:ext cx="4538239" cy="45382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7608" y="0"/>
            <a:ext cx="5679830" cy="6857999"/>
          </a:xfrm>
        </p:spPr>
        <p:txBody>
          <a:bodyPr>
            <a:noAutofit/>
          </a:bodyPr>
          <a:lstStyle/>
          <a:p>
            <a:pPr algn="r"/>
            <a:r>
              <a:rPr lang="en-IN" sz="6000" b="1" dirty="0">
                <a:solidFill>
                  <a:schemeClr val="tx2"/>
                </a:solidFill>
                <a:latin typeface="Roboto" pitchFamily="2" charset="0"/>
                <a:ea typeface="Roboto" pitchFamily="2" charset="0"/>
              </a:rPr>
              <a:t>Section 1</a:t>
            </a:r>
            <a:br>
              <a:rPr lang="en-IN" b="1" dirty="0">
                <a:solidFill>
                  <a:schemeClr val="tx2"/>
                </a:solidFill>
              </a:rPr>
            </a:br>
            <a:r>
              <a:rPr lang="en-IN" b="1" dirty="0">
                <a:solidFill>
                  <a:schemeClr val="tx2"/>
                </a:solidFill>
                <a:latin typeface="Roboto" pitchFamily="2" charset="0"/>
                <a:ea typeface="Roboto" pitchFamily="2" charset="0"/>
              </a:rPr>
              <a:t>Sectoral Composition </a:t>
            </a:r>
            <a:br>
              <a:rPr lang="en-IN" b="1" dirty="0">
                <a:solidFill>
                  <a:schemeClr val="tx2"/>
                </a:solidFill>
                <a:latin typeface="Roboto" pitchFamily="2" charset="0"/>
                <a:ea typeface="Roboto" pitchFamily="2" charset="0"/>
              </a:rPr>
            </a:br>
            <a:r>
              <a:rPr lang="en-IN" b="1" dirty="0">
                <a:solidFill>
                  <a:schemeClr val="tx2"/>
                </a:solidFill>
                <a:latin typeface="Roboto" pitchFamily="2" charset="0"/>
                <a:ea typeface="Roboto" pitchFamily="2" charset="0"/>
              </a:rPr>
              <a:t>– Contemporary Idea</a:t>
            </a:r>
            <a:endParaRPr lang="en-IN" dirty="0">
              <a:solidFill>
                <a:schemeClr val="tx2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146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64332" y="2503711"/>
            <a:ext cx="3945776" cy="3293209"/>
          </a:xfrm>
          <a:prstGeom prst="rect">
            <a:avLst/>
          </a:prstGeom>
          <a:solidFill>
            <a:srgbClr val="F8D7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8466"/>
            <a:ext cx="12192000" cy="610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5680"/>
            <a:ext cx="10515600" cy="1073077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/>
              <a:t>Women’s Participation in Rural Economy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40" y="1731543"/>
            <a:ext cx="7190510" cy="4775428"/>
          </a:xfrm>
        </p:spPr>
        <p:txBody>
          <a:bodyPr>
            <a:normAutofit/>
          </a:bodyPr>
          <a:lstStyle/>
          <a:p>
            <a:pPr lvl="0"/>
            <a:r>
              <a:rPr lang="en-IN" sz="2000" dirty="0"/>
              <a:t>Women are the silent drivers of rural labour, but remain excluded from opportunity.</a:t>
            </a:r>
          </a:p>
          <a:p>
            <a:pPr lvl="0"/>
            <a:endParaRPr lang="en-IN" sz="2000" dirty="0"/>
          </a:p>
          <a:p>
            <a:pPr lvl="0"/>
            <a:r>
              <a:rPr lang="en-IN" sz="2000" dirty="0"/>
              <a:t>LFPR fell to 25%.</a:t>
            </a:r>
          </a:p>
          <a:p>
            <a:pPr lvl="0"/>
            <a:endParaRPr lang="en-IN" sz="2000" dirty="0"/>
          </a:p>
          <a:p>
            <a:pPr lvl="0"/>
            <a:r>
              <a:rPr lang="en-IN" sz="2000" dirty="0"/>
              <a:t>Gaps in access to credit and finance remain significant at ₹13.7 lakh crore.</a:t>
            </a:r>
          </a:p>
          <a:p>
            <a:pPr lvl="0"/>
            <a:endParaRPr lang="en-IN" sz="2000" dirty="0"/>
          </a:p>
          <a:p>
            <a:pPr lvl="0"/>
            <a:r>
              <a:rPr lang="en-IN" sz="2000" dirty="0"/>
              <a:t>Financial inclusion is shallow - High account ownership (79%), but account inactivity remains high (32%).</a:t>
            </a:r>
          </a:p>
          <a:p>
            <a:pPr lvl="0"/>
            <a:endParaRPr lang="en-IN" sz="2000" dirty="0"/>
          </a:p>
          <a:p>
            <a:pPr lvl="0"/>
            <a:r>
              <a:rPr lang="en-IN" sz="2000" dirty="0"/>
              <a:t>Women-led MSMEs are massively underfinanced relative to their share.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64332" y="2611432"/>
            <a:ext cx="394577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b="1" dirty="0"/>
              <a:t>Skewed Market Orientation</a:t>
            </a:r>
            <a:endParaRPr lang="en-IN" sz="14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600" b="1" dirty="0"/>
              <a:t>Losing space in the labour market due to mechanisation and social constraints.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N" sz="16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600" b="1" dirty="0"/>
              <a:t>Market structures see women more as end-consumers than producers or entrepreneurs.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N" sz="16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600" b="1" dirty="0"/>
              <a:t>Persistent social, mobility, and digital barriers limit participation in higher-value activities.</a:t>
            </a:r>
          </a:p>
        </p:txBody>
      </p:sp>
    </p:spTree>
    <p:extLst>
      <p:ext uri="{BB962C8B-B14F-4D97-AF65-F5344CB8AC3E}">
        <p14:creationId xmlns:p14="http://schemas.microsoft.com/office/powerpoint/2010/main" val="2028489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1B84E0-831A-3F04-5733-F59D21760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90" y="238786"/>
            <a:ext cx="11965257" cy="626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70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021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515" y="0"/>
            <a:ext cx="5802923" cy="6857999"/>
          </a:xfrm>
        </p:spPr>
        <p:txBody>
          <a:bodyPr>
            <a:noAutofit/>
          </a:bodyPr>
          <a:lstStyle/>
          <a:p>
            <a:pPr algn="r"/>
            <a:r>
              <a:rPr lang="en-IN" sz="6000" b="1" dirty="0">
                <a:solidFill>
                  <a:schemeClr val="tx2"/>
                </a:solidFill>
                <a:latin typeface="Roboto" pitchFamily="2" charset="0"/>
                <a:ea typeface="Roboto" pitchFamily="2" charset="0"/>
              </a:rPr>
              <a:t>Section 3</a:t>
            </a:r>
            <a:br>
              <a:rPr lang="en-IN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  <a:latin typeface="Roboto" pitchFamily="2" charset="0"/>
                <a:ea typeface="Roboto" pitchFamily="2" charset="0"/>
              </a:rPr>
              <a:t>Rapid Sectoral Growth and Inequalities</a:t>
            </a:r>
            <a:endParaRPr lang="en-IN" dirty="0">
              <a:solidFill>
                <a:schemeClr val="tx2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367" y="-479127"/>
            <a:ext cx="4462041" cy="446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13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8466"/>
            <a:ext cx="12192000" cy="610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724" y="527058"/>
            <a:ext cx="6190551" cy="873553"/>
          </a:xfrm>
        </p:spPr>
        <p:txBody>
          <a:bodyPr>
            <a:normAutofit/>
          </a:bodyPr>
          <a:lstStyle/>
          <a:p>
            <a:r>
              <a:rPr lang="en-IN" sz="3600" b="1" dirty="0"/>
              <a:t>Fastest Growing Segments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1596053"/>
            <a:ext cx="12191998" cy="768106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IN" sz="2600" dirty="0"/>
              <a:t>Fruits &amp; vegetables, organic farming, processed foods, biofuels,</a:t>
            </a:r>
            <a:br>
              <a:rPr lang="en-IN" sz="2600" dirty="0"/>
            </a:br>
            <a:r>
              <a:rPr lang="en-IN" sz="2600" dirty="0"/>
              <a:t>and Agri-biologicals show strong growth prospects.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21682" y="2614700"/>
            <a:ext cx="3238233" cy="3970319"/>
          </a:xfrm>
          <a:prstGeom prst="rect">
            <a:avLst/>
          </a:prstGeom>
          <a:solidFill>
            <a:srgbClr val="2743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1430357" y="2632839"/>
            <a:ext cx="322955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>
                <a:solidFill>
                  <a:schemeClr val="bg1"/>
                </a:solidFill>
              </a:rPr>
              <a:t>Organics</a:t>
            </a:r>
          </a:p>
          <a:p>
            <a:endParaRPr lang="en-IN" sz="140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bg1"/>
                </a:solidFill>
              </a:rPr>
              <a:t>Farming without synthetic fertilisers, pesticides, or GM seeds.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IN" sz="140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bg1"/>
                </a:solidFill>
              </a:rPr>
              <a:t>Drivers: Urban demand, exports (US/EU), Govt schemes: PKVY, Mission Organic Value Chain Development for North Eastern Region (MOVCDNER)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IN" sz="140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bg1"/>
                </a:solidFill>
              </a:rPr>
              <a:t>Market: Growing at 25% CAGR (till 2027).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IN" sz="140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bg1"/>
                </a:solidFill>
              </a:rPr>
              <a:t>Opportunity: Premium pricing, export growth, sustainability + carbon credits.</a:t>
            </a:r>
          </a:p>
          <a:p>
            <a:endParaRPr lang="en-IN" sz="1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35004" y="2632839"/>
            <a:ext cx="3344008" cy="3970319"/>
          </a:xfrm>
          <a:prstGeom prst="rect">
            <a:avLst/>
          </a:prstGeom>
          <a:solidFill>
            <a:srgbClr val="F8D7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7535004" y="2618084"/>
            <a:ext cx="334400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/>
              <a:t>Agri biologicals </a:t>
            </a:r>
          </a:p>
          <a:p>
            <a:endParaRPr lang="en-I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/>
              <a:t>Biological alternatives to synthetic inputs (biofertilizers, biopesticides, bio stimulants).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/>
              <a:t>Drivers: Climate concerns, environmental regulations, export demand.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/>
              <a:t>Market: 9–10% CAGR; expected $600–640M by 2030.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/>
              <a:t>Opportunity: Eco-friendly input diversification, opens new compliance space (environmental audits).</a:t>
            </a:r>
          </a:p>
        </p:txBody>
      </p:sp>
    </p:spTree>
    <p:extLst>
      <p:ext uri="{BB962C8B-B14F-4D97-AF65-F5344CB8AC3E}">
        <p14:creationId xmlns:p14="http://schemas.microsoft.com/office/powerpoint/2010/main" val="3750640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91" y="1614430"/>
            <a:ext cx="3776966" cy="3898348"/>
          </a:xfrm>
          <a:prstGeom prst="rect">
            <a:avLst/>
          </a:prstGeom>
          <a:solidFill>
            <a:srgbClr val="2743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291" y="775846"/>
            <a:ext cx="7624470" cy="55755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09593" y="1614429"/>
            <a:ext cx="37769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</a:rPr>
              <a:t>Carbon Credits in Farming</a:t>
            </a:r>
          </a:p>
          <a:p>
            <a:endParaRPr lang="en-IN" sz="16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bg1"/>
                </a:solidFill>
              </a:rPr>
              <a:t>Tradable permits earned by farmers adopting regenerative/organic practices that cut emissions.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N" sz="16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bg1"/>
                </a:solidFill>
              </a:rPr>
              <a:t>Status: Pilot projects in 8 states; emerging market.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N" sz="16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bg1"/>
                </a:solidFill>
              </a:rPr>
              <a:t>Market Value: Untapped, but global credits trading at $5–15/ton CO₂.</a:t>
            </a:r>
          </a:p>
          <a:p>
            <a:br>
              <a:rPr lang="en-IN" sz="1600" dirty="0">
                <a:solidFill>
                  <a:schemeClr val="bg1"/>
                </a:solidFill>
              </a:rPr>
            </a:br>
            <a:r>
              <a:rPr lang="en-IN" sz="1600" b="1" dirty="0">
                <a:solidFill>
                  <a:schemeClr val="bg1"/>
                </a:solidFill>
              </a:rPr>
              <a:t>Opportunity</a:t>
            </a:r>
            <a:r>
              <a:rPr lang="en-IN" sz="1600" dirty="0">
                <a:solidFill>
                  <a:schemeClr val="bg1"/>
                </a:solidFill>
              </a:rPr>
              <a:t>: New income source for smallholders; requires verification, carbon accounting, financial audits.</a:t>
            </a:r>
          </a:p>
        </p:txBody>
      </p:sp>
    </p:spTree>
    <p:extLst>
      <p:ext uri="{BB962C8B-B14F-4D97-AF65-F5344CB8AC3E}">
        <p14:creationId xmlns:p14="http://schemas.microsoft.com/office/powerpoint/2010/main" val="3264240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8466"/>
            <a:ext cx="12192000" cy="610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474" y="659426"/>
            <a:ext cx="8683053" cy="665754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/>
              <a:t>Persistent Inequalities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662" y="1658575"/>
            <a:ext cx="11396658" cy="4908480"/>
          </a:xfrm>
        </p:spPr>
        <p:txBody>
          <a:bodyPr>
            <a:normAutofit fontScale="92500" lnSpcReduction="10000"/>
          </a:bodyPr>
          <a:lstStyle/>
          <a:p>
            <a:r>
              <a:rPr lang="en-IN" dirty="0">
                <a:latin typeface="Aptos Display" panose="020B0004020202020204" pitchFamily="34" charset="0"/>
              </a:rPr>
              <a:t>Productivity gaps between urban and rural workers persist and are widening.</a:t>
            </a:r>
          </a:p>
          <a:p>
            <a:endParaRPr lang="en-IN" dirty="0">
              <a:latin typeface="Aptos Display" panose="020B0004020202020204" pitchFamily="34" charset="0"/>
            </a:endParaRPr>
          </a:p>
          <a:p>
            <a:r>
              <a:rPr lang="en-IN" dirty="0">
                <a:latin typeface="Aptos Display" panose="020B0004020202020204" pitchFamily="34" charset="0"/>
              </a:rPr>
              <a:t>Regional Variations: Mechanisation high in Punjab/Haryana, low in NE/Bihar.</a:t>
            </a:r>
          </a:p>
          <a:p>
            <a:endParaRPr lang="en-IN" dirty="0">
              <a:latin typeface="Aptos Display" panose="020B0004020202020204" pitchFamily="34" charset="0"/>
            </a:endParaRPr>
          </a:p>
          <a:p>
            <a:r>
              <a:rPr lang="en-IN" dirty="0">
                <a:latin typeface="Aptos Display" panose="020B0004020202020204" pitchFamily="34" charset="0"/>
              </a:rPr>
              <a:t>Infrastructure bottlenecks like cold chains lead to massive income losses for smallholders. Post-harvest losses ~40% produce, ~$13B annually.</a:t>
            </a:r>
          </a:p>
          <a:p>
            <a:endParaRPr lang="en-IN" dirty="0">
              <a:latin typeface="Aptos Display" panose="020B0004020202020204" pitchFamily="34" charset="0"/>
            </a:endParaRPr>
          </a:p>
          <a:p>
            <a:r>
              <a:rPr lang="en-IN" dirty="0">
                <a:latin typeface="Aptos Display" panose="020B0004020202020204" pitchFamily="34" charset="0"/>
              </a:rPr>
              <a:t>Gender and credit gaps remain wide.</a:t>
            </a:r>
          </a:p>
          <a:p>
            <a:endParaRPr lang="en-IN" dirty="0">
              <a:latin typeface="Aptos Display" panose="020B0004020202020204" pitchFamily="34" charset="0"/>
            </a:endParaRPr>
          </a:p>
          <a:p>
            <a:r>
              <a:rPr lang="en-IN" dirty="0">
                <a:latin typeface="Aptos Display" panose="020B0004020202020204" pitchFamily="34" charset="0"/>
              </a:rPr>
              <a:t>Collective models like FPOs and SHGs show promise but remain underdeveloped, limiting their ability to reduce inequality.</a:t>
            </a:r>
          </a:p>
        </p:txBody>
      </p:sp>
    </p:spTree>
    <p:extLst>
      <p:ext uri="{BB962C8B-B14F-4D97-AF65-F5344CB8AC3E}">
        <p14:creationId xmlns:p14="http://schemas.microsoft.com/office/powerpoint/2010/main" val="2222007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6895E5-04F8-46E5-B778-4D8EBFF186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579" b="28914"/>
          <a:stretch/>
        </p:blipFill>
        <p:spPr>
          <a:xfrm>
            <a:off x="2130828" y="1494692"/>
            <a:ext cx="7930343" cy="3698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8466"/>
            <a:ext cx="12192000" cy="61073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54474" y="659426"/>
            <a:ext cx="8683053" cy="665754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/>
              <a:t>Persistent Inequalities</a:t>
            </a:r>
            <a:endParaRPr lang="en-IN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6895E5-04F8-46E5-B778-4D8EBFF186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78" t="80658" r="8500" b="638"/>
          <a:stretch/>
        </p:blipFill>
        <p:spPr>
          <a:xfrm>
            <a:off x="2376736" y="5193089"/>
            <a:ext cx="6893169" cy="149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50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8466"/>
            <a:ext cx="12192000" cy="610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1" y="507731"/>
            <a:ext cx="7955280" cy="928314"/>
          </a:xfrm>
        </p:spPr>
        <p:txBody>
          <a:bodyPr>
            <a:normAutofit/>
          </a:bodyPr>
          <a:lstStyle/>
          <a:p>
            <a:r>
              <a:rPr lang="en-IN" sz="3200" b="1" dirty="0"/>
              <a:t>Household Sentiments (2025 Survey)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639" y="1436045"/>
            <a:ext cx="3915295" cy="5237017"/>
          </a:xfrm>
        </p:spPr>
        <p:txBody>
          <a:bodyPr>
            <a:normAutofit/>
          </a:bodyPr>
          <a:lstStyle/>
          <a:p>
            <a:pPr lvl="0"/>
            <a:r>
              <a:rPr lang="en-IN" sz="2000" dirty="0"/>
              <a:t>~40% report higher incomes; ~77% report higher consumption.</a:t>
            </a:r>
          </a:p>
          <a:p>
            <a:pPr lvl="0"/>
            <a:endParaRPr lang="en-IN" sz="2000" dirty="0"/>
          </a:p>
          <a:p>
            <a:pPr lvl="0"/>
            <a:r>
              <a:rPr lang="en-IN" sz="2000" dirty="0"/>
              <a:t>Savings and loan repayments rising alongside formal credit adoption.</a:t>
            </a:r>
          </a:p>
          <a:p>
            <a:pPr lvl="0"/>
            <a:endParaRPr lang="en-IN" sz="2000" dirty="0"/>
          </a:p>
          <a:p>
            <a:pPr lvl="0"/>
            <a:r>
              <a:rPr lang="en-IN" sz="2000" dirty="0"/>
              <a:t>Majority expect higher incomes and better jobs in the near future.</a:t>
            </a:r>
          </a:p>
          <a:p>
            <a:pPr lvl="0"/>
            <a:endParaRPr lang="en-IN" sz="2000" dirty="0"/>
          </a:p>
          <a:p>
            <a:pPr lvl="0"/>
            <a:r>
              <a:rPr lang="en-IN" sz="2000" dirty="0"/>
              <a:t>Infrastructure improvements widely acknowledged.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665" y="1387721"/>
            <a:ext cx="8028335" cy="52853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3578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021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7608" y="0"/>
            <a:ext cx="5679830" cy="6857999"/>
          </a:xfrm>
        </p:spPr>
        <p:txBody>
          <a:bodyPr>
            <a:noAutofit/>
          </a:bodyPr>
          <a:lstStyle/>
          <a:p>
            <a:pPr algn="r"/>
            <a:r>
              <a:rPr lang="en-IN" sz="6000" b="1" dirty="0">
                <a:solidFill>
                  <a:schemeClr val="tx2"/>
                </a:solidFill>
                <a:latin typeface="Roboto" pitchFamily="2" charset="0"/>
                <a:ea typeface="Roboto" pitchFamily="2" charset="0"/>
              </a:rPr>
              <a:t>Section 4</a:t>
            </a:r>
            <a:br>
              <a:rPr lang="en-IN" b="1" dirty="0">
                <a:solidFill>
                  <a:schemeClr val="tx2"/>
                </a:solidFill>
              </a:rPr>
            </a:br>
            <a:r>
              <a:rPr lang="en-IN" b="1" dirty="0">
                <a:solidFill>
                  <a:schemeClr val="tx2"/>
                </a:solidFill>
                <a:latin typeface="Roboto" pitchFamily="2" charset="0"/>
                <a:ea typeface="Roboto" pitchFamily="2" charset="0"/>
              </a:rPr>
              <a:t>Implications for Stakeholders</a:t>
            </a:r>
            <a:endParaRPr lang="en-IN" dirty="0">
              <a:solidFill>
                <a:schemeClr val="tx2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355" y="-407173"/>
            <a:ext cx="4266995" cy="426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74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6FDE56-5678-2775-0E02-5C3B02900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0" t="42168" r="12876" b="10302"/>
          <a:stretch>
            <a:fillRect/>
          </a:stretch>
        </p:blipFill>
        <p:spPr>
          <a:xfrm>
            <a:off x="1318899" y="2529614"/>
            <a:ext cx="9554202" cy="401845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5158" y="1642809"/>
            <a:ext cx="7401684" cy="1219611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IN" dirty="0"/>
              <a:t>Rising incomes and consumption diversification. </a:t>
            </a:r>
          </a:p>
          <a:p>
            <a:pPr lvl="0"/>
            <a:r>
              <a:rPr lang="en-IN" dirty="0"/>
              <a:t>But inequalities persist — gender, regional, sectoral.</a:t>
            </a:r>
          </a:p>
          <a:p>
            <a:pPr lvl="0"/>
            <a:r>
              <a:rPr lang="en-IN" dirty="0"/>
              <a:t>Aspirations are rising faster than employment opportunities.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55A39-3178-DF2F-4E1C-4CB773F88D13}"/>
              </a:ext>
            </a:extLst>
          </p:cNvPr>
          <p:cNvSpPr txBox="1"/>
          <p:nvPr/>
        </p:nvSpPr>
        <p:spPr>
          <a:xfrm>
            <a:off x="156850" y="6548067"/>
            <a:ext cx="6101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/>
              <a:t>Source: KPMG,2020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9795"/>
            <a:ext cx="12192000" cy="61073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0F3A533-87D6-2A48-EB5C-A70548403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27518"/>
            <a:ext cx="12192000" cy="1346661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/>
              <a:t>Implications for Policy Makers, Institutions &amp; CAs 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894257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7659"/>
            <a:ext cx="12192000" cy="610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240" y="608306"/>
            <a:ext cx="8411521" cy="751859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>
                <a:latin typeface="Roboto" pitchFamily="2" charset="0"/>
                <a:ea typeface="Roboto" pitchFamily="2" charset="0"/>
              </a:rPr>
              <a:t>Long-Term Big Shifts in Rural Economy</a:t>
            </a:r>
            <a:endParaRPr lang="en-IN" sz="36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54233"/>
            <a:ext cx="4588624" cy="475488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IN" sz="2400" dirty="0">
                <a:latin typeface="Roboto" pitchFamily="2" charset="0"/>
                <a:ea typeface="Roboto" pitchFamily="2" charset="0"/>
              </a:rPr>
              <a:t>Rural India has moved beyond being ‘just agriculture,’ yet jobs remain heavily tied to it.</a:t>
            </a:r>
          </a:p>
          <a:p>
            <a:pPr marL="0" lvl="0" indent="0">
              <a:buNone/>
            </a:pPr>
            <a:endParaRPr lang="en-IN" sz="2400" dirty="0">
              <a:latin typeface="Roboto" pitchFamily="2" charset="0"/>
              <a:ea typeface="Roboto" pitchFamily="2" charset="0"/>
            </a:endParaRPr>
          </a:p>
          <a:p>
            <a:pPr lvl="0" fontAlgn="base"/>
            <a:r>
              <a:rPr lang="en-IN" sz="2400" dirty="0">
                <a:latin typeface="Roboto" pitchFamily="2" charset="0"/>
                <a:ea typeface="Roboto" pitchFamily="2" charset="0"/>
              </a:rPr>
              <a:t>Key points:</a:t>
            </a:r>
          </a:p>
          <a:p>
            <a:pPr lvl="0" fontAlgn="base"/>
            <a:endParaRPr lang="en-IN" sz="2400" dirty="0">
              <a:latin typeface="Roboto" pitchFamily="2" charset="0"/>
              <a:ea typeface="Roboto" pitchFamily="2" charset="0"/>
            </a:endParaRPr>
          </a:p>
          <a:p>
            <a:pPr lvl="1" fontAlgn="base"/>
            <a:r>
              <a:rPr lang="en-IN" dirty="0">
                <a:latin typeface="Roboto" pitchFamily="2" charset="0"/>
                <a:ea typeface="Roboto" pitchFamily="2" charset="0"/>
              </a:rPr>
              <a:t>Agri share ↓ 72% → 39% of output, still 64% jobs.</a:t>
            </a:r>
          </a:p>
          <a:p>
            <a:pPr lvl="1" fontAlgn="base"/>
            <a:endParaRPr lang="en-IN" dirty="0">
              <a:latin typeface="Roboto" pitchFamily="2" charset="0"/>
              <a:ea typeface="Roboto" pitchFamily="2" charset="0"/>
            </a:endParaRPr>
          </a:p>
          <a:p>
            <a:pPr lvl="1" fontAlgn="base"/>
            <a:r>
              <a:rPr lang="en-IN" dirty="0">
                <a:latin typeface="Roboto" pitchFamily="2" charset="0"/>
                <a:ea typeface="Roboto" pitchFamily="2" charset="0"/>
              </a:rPr>
              <a:t>Rural = 50% GDP, 350M workers.</a:t>
            </a:r>
          </a:p>
          <a:p>
            <a:pPr lvl="1" fontAlgn="base"/>
            <a:endParaRPr lang="en-IN" dirty="0">
              <a:latin typeface="Roboto" pitchFamily="2" charset="0"/>
              <a:ea typeface="Roboto" pitchFamily="2" charset="0"/>
            </a:endParaRPr>
          </a:p>
          <a:p>
            <a:pPr lvl="1" fontAlgn="base"/>
            <a:r>
              <a:rPr lang="en-IN" dirty="0" err="1">
                <a:latin typeface="Roboto" pitchFamily="2" charset="0"/>
                <a:ea typeface="Roboto" pitchFamily="2" charset="0"/>
              </a:rPr>
              <a:t>Agri</a:t>
            </a:r>
            <a:r>
              <a:rPr lang="en-IN" dirty="0">
                <a:latin typeface="Roboto" pitchFamily="2" charset="0"/>
                <a:ea typeface="Roboto" pitchFamily="2" charset="0"/>
              </a:rPr>
              <a:t> chain = $533B revenue, $42B profit.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465" y="1654233"/>
            <a:ext cx="6472844" cy="45333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219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0" y="1743201"/>
            <a:ext cx="5137266" cy="3470637"/>
          </a:xfrm>
          <a:prstGeom prst="rect">
            <a:avLst/>
          </a:prstGeom>
          <a:solidFill>
            <a:srgbClr val="F8D7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70" y="2005127"/>
            <a:ext cx="6035040" cy="3028748"/>
          </a:xfrm>
        </p:spPr>
        <p:txBody>
          <a:bodyPr>
            <a:normAutofit/>
          </a:bodyPr>
          <a:lstStyle/>
          <a:p>
            <a:pPr lvl="0"/>
            <a:r>
              <a:rPr lang="en-IN" sz="2200" dirty="0"/>
              <a:t>Priorities: cold-chain, mechanisation, women’s credit, rural infrastructure.</a:t>
            </a:r>
          </a:p>
          <a:p>
            <a:pPr lvl="0"/>
            <a:endParaRPr lang="en-IN" sz="2200" dirty="0"/>
          </a:p>
          <a:p>
            <a:pPr lvl="0"/>
            <a:r>
              <a:rPr lang="en-IN" sz="2200" dirty="0"/>
              <a:t>New opportunities: organics, </a:t>
            </a:r>
            <a:br>
              <a:rPr lang="en-IN" sz="2200" dirty="0"/>
            </a:br>
            <a:r>
              <a:rPr lang="en-IN" sz="2200" dirty="0"/>
              <a:t>carbon credits.</a:t>
            </a:r>
          </a:p>
          <a:p>
            <a:pPr lvl="0"/>
            <a:endParaRPr lang="en-IN" sz="2200" dirty="0"/>
          </a:p>
          <a:p>
            <a:r>
              <a:rPr lang="en-IN" sz="2200" dirty="0"/>
              <a:t>Ensuring inclusivity requires targeted interventions.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1813458"/>
            <a:ext cx="513726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/>
              <a:t>Cold-Chain &amp; Post-Harvest Infra </a:t>
            </a:r>
          </a:p>
          <a:p>
            <a:endParaRPr lang="en-IN" sz="16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IN" sz="1600" dirty="0"/>
              <a:t>Definition: Storage, refrigerated transport, and packhouses for perishable crops.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IN" sz="16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IN" sz="1600" dirty="0"/>
              <a:t>Status: Only 4% of perishables in India covered by cold chain; 40% of produce lost annually (~$13B).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IN" sz="16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IN" sz="1600" dirty="0"/>
              <a:t>Impact: Major cause of farmer income inequality, food inflation.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IN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600" b="1" dirty="0"/>
              <a:t>Opportunity</a:t>
            </a:r>
            <a:r>
              <a:rPr lang="en-IN" sz="1600" dirty="0"/>
              <a:t>: Investments need audits, PPP project finance, and compliance checks.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8466"/>
            <a:ext cx="12192000" cy="61073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0F3A533-87D6-2A48-EB5C-A70548403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985" y="327518"/>
            <a:ext cx="9656031" cy="1346661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/>
              <a:t>Implications for Policy Makers, Institutions &amp; CAs 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582887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8466"/>
            <a:ext cx="12192000" cy="6107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277" y="2005127"/>
            <a:ext cx="4835769" cy="3419727"/>
          </a:xfrm>
        </p:spPr>
        <p:txBody>
          <a:bodyPr>
            <a:normAutofit/>
          </a:bodyPr>
          <a:lstStyle/>
          <a:p>
            <a:pPr lvl="0"/>
            <a:r>
              <a:rPr lang="en-IN" sz="2200" dirty="0"/>
              <a:t>Compliance &amp; advisory in food processing, fintech, FPOs/MSMEs.</a:t>
            </a:r>
          </a:p>
          <a:p>
            <a:pPr lvl="0"/>
            <a:endParaRPr lang="en-IN" sz="2200" dirty="0"/>
          </a:p>
          <a:p>
            <a:pPr lvl="0"/>
            <a:r>
              <a:rPr lang="en-IN" sz="2200" dirty="0"/>
              <a:t>New frontiers: carbon credit accounting, BNPL compliance, export finance.</a:t>
            </a:r>
          </a:p>
          <a:p>
            <a:pPr lvl="0"/>
            <a:endParaRPr lang="en-IN" sz="2200" dirty="0"/>
          </a:p>
          <a:p>
            <a:pPr lvl="0"/>
            <a:r>
              <a:rPr lang="en-IN" sz="2200" dirty="0"/>
              <a:t>Rural = the next compliance frontier.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5" r="6363"/>
          <a:stretch/>
        </p:blipFill>
        <p:spPr bwMode="auto">
          <a:xfrm>
            <a:off x="5205046" y="1848134"/>
            <a:ext cx="6752492" cy="5009866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0F3A533-87D6-2A48-EB5C-A70548403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985" y="327518"/>
            <a:ext cx="9656031" cy="1346661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/>
              <a:t>Implications for Policy Makers, Institutions &amp; CAs 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729199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90586" y="1581638"/>
            <a:ext cx="5265446" cy="4524313"/>
          </a:xfrm>
          <a:prstGeom prst="rect">
            <a:avLst/>
          </a:prstGeom>
          <a:solidFill>
            <a:srgbClr val="2743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/>
          <p:cNvSpPr txBox="1"/>
          <p:nvPr/>
        </p:nvSpPr>
        <p:spPr>
          <a:xfrm>
            <a:off x="453244" y="1581636"/>
            <a:ext cx="52654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SHGs (Self-Help Groups) </a:t>
            </a:r>
            <a:endParaRPr lang="en-IN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bg1"/>
                </a:solidFill>
              </a:rPr>
              <a:t>Community-based savings &amp; credit groups, often women-led.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IN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bg1"/>
                </a:solidFill>
              </a:rPr>
              <a:t>Status: 70+ lakh SHGs covering ~7.9 crore households (DAY-NRLM, 2024).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IN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bg1"/>
                </a:solidFill>
              </a:rPr>
              <a:t>Impact: Key in women’s financial inclusion, microfinance access.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IN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bg1"/>
                </a:solidFill>
              </a:rPr>
              <a:t>Gap: Remain small-ticket; rarely scale up to MSME-level operations.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IN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chemeClr val="bg1"/>
                </a:solidFill>
              </a:rPr>
              <a:t>Opportunity:</a:t>
            </a:r>
            <a:r>
              <a:rPr lang="en-IN" dirty="0">
                <a:solidFill>
                  <a:schemeClr val="bg1"/>
                </a:solidFill>
              </a:rPr>
              <a:t> SHGs need transition support into enterprises; CAs can design scalable credit structures.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83988" y="1581637"/>
            <a:ext cx="5254769" cy="4524315"/>
            <a:chOff x="6434545" y="1581637"/>
            <a:chExt cx="5254769" cy="4524315"/>
          </a:xfrm>
        </p:grpSpPr>
        <p:sp>
          <p:nvSpPr>
            <p:cNvPr id="10" name="Rectangle 9"/>
            <p:cNvSpPr/>
            <p:nvPr/>
          </p:nvSpPr>
          <p:spPr>
            <a:xfrm>
              <a:off x="6434545" y="1581637"/>
              <a:ext cx="5254769" cy="4524315"/>
            </a:xfrm>
            <a:prstGeom prst="rect">
              <a:avLst/>
            </a:prstGeom>
            <a:solidFill>
              <a:srgbClr val="F8D79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435239" y="1581638"/>
              <a:ext cx="5254075" cy="423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700" b="1" dirty="0"/>
                <a:t>FPOs (Farmer Producer Organisations)</a:t>
              </a:r>
              <a:endParaRPr lang="en-IN" sz="17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N" dirty="0"/>
                <a:t>Farmer collectives pool resources for inputs, marketing, and processing.</a:t>
              </a:r>
              <a:br>
                <a:rPr lang="en-IN" dirty="0"/>
              </a:br>
              <a:br>
                <a:rPr lang="en-IN" dirty="0"/>
              </a:br>
              <a:r>
                <a:rPr lang="en-IN" dirty="0"/>
                <a:t>Status: 10,000 FPOs being promoted under the Govt scheme.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IN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N" dirty="0"/>
                <a:t>Impact: Increases bargaining power, lowers transaction costs, enables value addition.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IN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N" dirty="0"/>
                <a:t>Gap: Many remain weak in governance/finance; uneven maturity.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IN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N" b="1" dirty="0"/>
                <a:t>Opportunity:</a:t>
              </a:r>
              <a:r>
                <a:rPr lang="en-IN" dirty="0"/>
                <a:t> CAs can assist with compliance, audits, and financial structuring.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8466"/>
            <a:ext cx="12192000" cy="61073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0F3A533-87D6-2A48-EB5C-A70548403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985" y="327518"/>
            <a:ext cx="9656031" cy="1346661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/>
              <a:t>Implications for Policy Makers, Institutions &amp; CAs 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234816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3" t="12368" r="8008" b="13144"/>
          <a:stretch/>
        </p:blipFill>
        <p:spPr>
          <a:xfrm>
            <a:off x="6963508" y="1732085"/>
            <a:ext cx="5228492" cy="51083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3871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IN" dirty="0"/>
            </a:br>
            <a:br>
              <a:rPr lang="en-IN" dirty="0"/>
            </a:b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39675" y="2907492"/>
            <a:ext cx="76111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b="1" dirty="0">
                <a:solidFill>
                  <a:schemeClr val="accent4">
                    <a:lumMod val="75000"/>
                  </a:schemeClr>
                </a:solidFill>
              </a:rPr>
              <a:t>Rural India is becoming </a:t>
            </a:r>
            <a:br>
              <a:rPr lang="en-IN" sz="40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IN" sz="4000" b="1" dirty="0">
                <a:solidFill>
                  <a:schemeClr val="accent4">
                    <a:lumMod val="75000"/>
                  </a:schemeClr>
                </a:solidFill>
              </a:rPr>
              <a:t>diverse, digital and</a:t>
            </a:r>
          </a:p>
          <a:p>
            <a:r>
              <a:rPr lang="en-IN" sz="4000" b="1" dirty="0">
                <a:solidFill>
                  <a:schemeClr val="accent4">
                    <a:lumMod val="75000"/>
                  </a:schemeClr>
                </a:solidFill>
              </a:rPr>
              <a:t>aspirational.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" y="391668"/>
            <a:ext cx="11526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>
                <a:solidFill>
                  <a:schemeClr val="tx2"/>
                </a:solidFill>
              </a:rPr>
              <a:t>Shifting Landscapes = Shifting Opportunities</a:t>
            </a:r>
            <a:endParaRPr lang="en-IN" sz="400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8" t="237" r="-3307"/>
          <a:stretch/>
        </p:blipFill>
        <p:spPr>
          <a:xfrm rot="16200000">
            <a:off x="404446" y="4264269"/>
            <a:ext cx="1494693" cy="369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345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99752" y="4326182"/>
            <a:ext cx="2482934" cy="3701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8466"/>
            <a:ext cx="12192000" cy="610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5410"/>
            <a:ext cx="3927067" cy="1036850"/>
          </a:xfrm>
        </p:spPr>
        <p:txBody>
          <a:bodyPr>
            <a:normAutofit/>
          </a:bodyPr>
          <a:lstStyle/>
          <a:p>
            <a:r>
              <a:rPr lang="en-IN" sz="3600" b="1" dirty="0"/>
              <a:t>REFERENCES 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42" y="1695316"/>
            <a:ext cx="10738658" cy="4481647"/>
          </a:xfrm>
        </p:spPr>
        <p:txBody>
          <a:bodyPr>
            <a:normAutofit fontScale="3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IN" i="1" dirty="0"/>
              <a:t>Bain &amp; Company. (n.d.). Innovation in India’s rural economy. Bain &amp; Company. </a:t>
            </a:r>
            <a:r>
              <a:rPr lang="en-IN" i="1" u="sng" dirty="0">
                <a:hlinkClick r:id="rId4"/>
              </a:rPr>
              <a:t>https://www.bain.com/insights/innovation-in-indias-rural-economy/</a:t>
            </a:r>
            <a:endParaRPr lang="en-IN" i="1" dirty="0"/>
          </a:p>
          <a:p>
            <a:pPr marL="514350" lvl="0" indent="-514350">
              <a:buFont typeface="+mj-lt"/>
              <a:buAutoNum type="arabicPeriod"/>
            </a:pPr>
            <a:r>
              <a:rPr lang="en-IN" i="1" dirty="0"/>
              <a:t>Department of Rural Development. (2024, February). Annual report 2023–24. Ministry of Rural Development, Government of India. </a:t>
            </a:r>
            <a:r>
              <a:rPr lang="en-IN" i="1" u="sng" dirty="0">
                <a:hlinkClick r:id="rId5"/>
              </a:rPr>
              <a:t>https://www.dord.gov.in/static/uploads/2024/02/43f6d3ecbd0cf21b1a0c23d80d270e0c.pdf</a:t>
            </a:r>
            <a:endParaRPr lang="en-IN" i="1" dirty="0"/>
          </a:p>
          <a:p>
            <a:pPr marL="514350" lvl="0" indent="-514350">
              <a:buFont typeface="+mj-lt"/>
              <a:buAutoNum type="arabicPeriod"/>
            </a:pPr>
            <a:r>
              <a:rPr lang="en-IN" i="1" dirty="0"/>
              <a:t>India Brand Equity Foundation. (n.d.). Agriculture in India. IBEF. </a:t>
            </a:r>
            <a:r>
              <a:rPr lang="en-IN" i="1" u="sng" dirty="0">
                <a:hlinkClick r:id="rId6"/>
              </a:rPr>
              <a:t>https://www.ibef.org/industry/agriculture-india</a:t>
            </a:r>
            <a:endParaRPr lang="en-IN" i="1" dirty="0"/>
          </a:p>
          <a:p>
            <a:pPr marL="514350" lvl="0" indent="-514350">
              <a:buFont typeface="+mj-lt"/>
              <a:buAutoNum type="arabicPeriod"/>
            </a:pPr>
            <a:r>
              <a:rPr lang="en-IN" i="1" dirty="0"/>
              <a:t>IMARC Group. (n.d.). Agriculture industry in India 2024–2029. IMARC Group. </a:t>
            </a:r>
            <a:r>
              <a:rPr lang="en-IN" i="1" u="sng" dirty="0">
                <a:hlinkClick r:id="rId7"/>
              </a:rPr>
              <a:t>https://www.imarcgroup.com/agriculture-industry-in-india</a:t>
            </a:r>
            <a:endParaRPr lang="en-IN" i="1" dirty="0"/>
          </a:p>
          <a:p>
            <a:pPr marL="514350" lvl="0" indent="-514350">
              <a:buFont typeface="+mj-lt"/>
              <a:buAutoNum type="arabicPeriod"/>
            </a:pPr>
            <a:r>
              <a:rPr lang="en-IN" i="1" dirty="0"/>
              <a:t>IMPRI. (2020, October 30). NRETP and India’s rural economy. IMPRI Impact and Policy Research Institute. </a:t>
            </a:r>
            <a:r>
              <a:rPr lang="en-IN" i="1" u="sng" dirty="0">
                <a:hlinkClick r:id="rId8"/>
              </a:rPr>
              <a:t>https://www.impriindia.com/insights/nretp-rural-economy/</a:t>
            </a:r>
            <a:endParaRPr lang="en-IN" i="1" dirty="0"/>
          </a:p>
          <a:p>
            <a:pPr marL="514350" lvl="0" indent="-514350">
              <a:buFont typeface="+mj-lt"/>
              <a:buAutoNum type="arabicPeriod"/>
            </a:pPr>
            <a:r>
              <a:rPr lang="en-IN" i="1" dirty="0"/>
              <a:t>KPMG India. (2020, December). India’s rural economy: Driving inclusive growth. KPMG. </a:t>
            </a:r>
            <a:r>
              <a:rPr lang="en-IN" i="1" u="sng" dirty="0">
                <a:hlinkClick r:id="rId9"/>
              </a:rPr>
              <a:t>https://assets.kpmg.com/content/dam/kpmg/in/pdf/2020/12/india-s-rural-economy.pdf</a:t>
            </a:r>
            <a:endParaRPr lang="en-IN" i="1" dirty="0"/>
          </a:p>
          <a:p>
            <a:pPr marL="514350" lvl="0" indent="-514350">
              <a:buFont typeface="+mj-lt"/>
              <a:buAutoNum type="arabicPeriod"/>
            </a:pPr>
            <a:r>
              <a:rPr lang="en-IN" i="1" dirty="0"/>
              <a:t>McKinsey &amp; Company. (n.d.). Value creation in Indian agriculture. McKinsey &amp; Company. </a:t>
            </a:r>
            <a:r>
              <a:rPr lang="en-IN" i="1" u="sng" dirty="0">
                <a:hlinkClick r:id="rId10"/>
              </a:rPr>
              <a:t>https://www.mckinsey.com/industries/agriculture/our-insights/value-creation-in-indian-agriculture</a:t>
            </a:r>
            <a:endParaRPr lang="en-IN" i="1" dirty="0"/>
          </a:p>
          <a:p>
            <a:pPr marL="514350" lvl="0" indent="-514350">
              <a:buFont typeface="+mj-lt"/>
              <a:buAutoNum type="arabicPeriod"/>
            </a:pPr>
            <a:r>
              <a:rPr lang="en-IN" i="1" dirty="0" err="1"/>
              <a:t>Microsave</a:t>
            </a:r>
            <a:r>
              <a:rPr lang="en-IN" i="1" dirty="0"/>
              <a:t> Consulting. (2024, September 24). The silent shortfall: Why women’s savings don’t translate into equal credit. </a:t>
            </a:r>
            <a:r>
              <a:rPr lang="en-IN" i="1" dirty="0" err="1"/>
              <a:t>Microsave</a:t>
            </a:r>
            <a:r>
              <a:rPr lang="en-IN" i="1" dirty="0"/>
              <a:t>. </a:t>
            </a:r>
            <a:r>
              <a:rPr lang="en-IN" i="1" u="sng" dirty="0">
                <a:hlinkClick r:id="rId11"/>
              </a:rPr>
              <a:t>https://www.microsave.net/2024/09/24/the-silent-shortfall-why-womens-savings-dont-translate-into-equal-credit/</a:t>
            </a:r>
            <a:endParaRPr lang="en-IN" i="1" dirty="0"/>
          </a:p>
          <a:p>
            <a:pPr marL="514350" lvl="0" indent="-514350">
              <a:buFont typeface="+mj-lt"/>
              <a:buAutoNum type="arabicPeriod"/>
            </a:pPr>
            <a:r>
              <a:rPr lang="en-IN" i="1" dirty="0"/>
              <a:t>Mordor Intelligence. (n.d.). Agriculture industry in India. Mordor Intelligence. </a:t>
            </a:r>
            <a:r>
              <a:rPr lang="en-IN" i="1" u="sng" dirty="0">
                <a:hlinkClick r:id="rId12"/>
              </a:rPr>
              <a:t>https://www.mordorintelligence.com/industry-reports/agriculture-industry-in-india</a:t>
            </a:r>
            <a:endParaRPr lang="en-IN" i="1" dirty="0"/>
          </a:p>
          <a:p>
            <a:pPr marL="514350" lvl="0" indent="-514350">
              <a:buFont typeface="+mj-lt"/>
              <a:buAutoNum type="arabicPeriod"/>
            </a:pPr>
            <a:r>
              <a:rPr lang="en-IN" i="1" dirty="0"/>
              <a:t>National Rural Livelihoods Mission. (n.d.-a). National rural economic transformation project (NRETP). </a:t>
            </a:r>
            <a:r>
              <a:rPr lang="en-IN" i="1" dirty="0" err="1"/>
              <a:t>Aajeevika</a:t>
            </a:r>
            <a:r>
              <a:rPr lang="en-IN" i="1" dirty="0"/>
              <a:t>. </a:t>
            </a:r>
            <a:r>
              <a:rPr lang="en-IN" i="1" u="sng" dirty="0">
                <a:hlinkClick r:id="rId13"/>
              </a:rPr>
              <a:t>https://aajeevika.gov.in/what-we-do/national-rural-economic-transformation-project</a:t>
            </a:r>
            <a:endParaRPr lang="en-IN" i="1" dirty="0"/>
          </a:p>
          <a:p>
            <a:pPr marL="514350" lvl="0" indent="-514350">
              <a:buFont typeface="+mj-lt"/>
              <a:buAutoNum type="arabicPeriod"/>
            </a:pPr>
            <a:r>
              <a:rPr lang="en-IN" i="1" dirty="0"/>
              <a:t>National Rural Livelihoods Mission. (n.d.-b). Start-up Village Entrepreneurship Program (SVEP). NRLM. </a:t>
            </a:r>
            <a:r>
              <a:rPr lang="en-IN" i="1" u="sng" dirty="0">
                <a:hlinkClick r:id="rId14"/>
              </a:rPr>
              <a:t>https://svep.nrlm.gov.in/landing</a:t>
            </a:r>
            <a:endParaRPr lang="en-IN" i="1" dirty="0"/>
          </a:p>
          <a:p>
            <a:pPr marL="514350" lvl="0" indent="-514350">
              <a:buFont typeface="+mj-lt"/>
              <a:buAutoNum type="arabicPeriod"/>
            </a:pPr>
            <a:r>
              <a:rPr lang="en-IN" i="1" dirty="0"/>
              <a:t>Observer Research Foundation. (n.d.). Financial inclusion of women: Current evidence from India. ORF. </a:t>
            </a:r>
            <a:r>
              <a:rPr lang="en-IN" i="1" u="sng" dirty="0">
                <a:hlinkClick r:id="rId15"/>
              </a:rPr>
              <a:t>https://www.orfonline.org/research/financial-inclusion-of-women-current-evidence-from-india</a:t>
            </a:r>
            <a:endParaRPr lang="en-IN" i="1" dirty="0"/>
          </a:p>
          <a:p>
            <a:pPr marL="514350" lvl="0" indent="-514350">
              <a:buFont typeface="+mj-lt"/>
              <a:buAutoNum type="arabicPeriod"/>
            </a:pPr>
            <a:r>
              <a:rPr lang="en-IN" i="1" dirty="0"/>
              <a:t>Press Information Bureau. (n.d.). Factsheet: Rural development. Government of India. </a:t>
            </a:r>
            <a:r>
              <a:rPr lang="en-IN" i="1" u="sng" dirty="0">
                <a:hlinkClick r:id="rId16"/>
              </a:rPr>
              <a:t>https://www.pib.gov.in/FactsheetDetails.aspx?id=149227&amp;NoteId=149227&amp;ModuleId=16</a:t>
            </a:r>
            <a:endParaRPr lang="en-IN" i="1" dirty="0"/>
          </a:p>
          <a:p>
            <a:pPr marL="514350" lvl="0" indent="-514350">
              <a:buFont typeface="+mj-lt"/>
              <a:buAutoNum type="arabicPeriod"/>
            </a:pPr>
            <a:r>
              <a:rPr lang="en-IN" i="1" dirty="0"/>
              <a:t>Press Information Bureau. (2024, June 12). Press release: Government initiatives on rural economy. Government of India. </a:t>
            </a:r>
            <a:r>
              <a:rPr lang="en-IN" i="1" u="sng" dirty="0">
                <a:hlinkClick r:id="rId17"/>
              </a:rPr>
              <a:t>https://www.pib.gov.in/PressReleaseIframePage.aspx?PRID=2100410</a:t>
            </a:r>
            <a:endParaRPr lang="en-IN" i="1" dirty="0"/>
          </a:p>
          <a:p>
            <a:pPr marL="514350" lvl="0" indent="-514350">
              <a:buFont typeface="+mj-lt"/>
              <a:buAutoNum type="arabicPeriod"/>
            </a:pPr>
            <a:r>
              <a:rPr lang="en-IN" i="1" dirty="0"/>
              <a:t>Chand, R., Srivastava, S. K., &amp; Singh, J. (2017). Changing structure of rural economy of India: Implications for employment and growth (Discussion Paper). NITI Aayog. Retrieved from </a:t>
            </a:r>
            <a:r>
              <a:rPr lang="en-IN" i="1" u="sng" dirty="0">
                <a:hlinkClick r:id="rId18"/>
              </a:rPr>
              <a:t>https://www.niti.gov.in/sites/default/files/2021-08/11_Rural_Economy_Discussion_Paper_0.pdf</a:t>
            </a:r>
            <a:endParaRPr lang="en-IN" i="1" dirty="0"/>
          </a:p>
          <a:p>
            <a:pPr marL="514350" lvl="0" indent="-514350">
              <a:buFont typeface="+mj-lt"/>
              <a:buAutoNum type="arabicPeriod"/>
            </a:pPr>
            <a:r>
              <a:rPr lang="en-IN" i="1" dirty="0" err="1"/>
              <a:t>Ohlan</a:t>
            </a:r>
            <a:r>
              <a:rPr lang="en-IN" i="1" dirty="0"/>
              <a:t>, R. (2016). Rural transformation in India in the decade of miraculous economic growth. Journal of Land and Rural Studies, 4(1), 162–182. </a:t>
            </a:r>
            <a:r>
              <a:rPr lang="en-IN" i="1" u="sng" dirty="0">
                <a:hlinkClick r:id="rId19"/>
              </a:rPr>
              <a:t>https://doi.org/10.1177/2321024916640110</a:t>
            </a:r>
            <a:endParaRPr lang="en-IN" i="1" dirty="0"/>
          </a:p>
          <a:p>
            <a:pPr marL="514350" indent="-514350">
              <a:buFont typeface="+mj-lt"/>
              <a:buAutoNum type="arabicPeriod"/>
            </a:pP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4158722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4656" y="947651"/>
            <a:ext cx="7599912" cy="1479026"/>
          </a:xfrm>
        </p:spPr>
        <p:txBody>
          <a:bodyPr>
            <a:noAutofit/>
          </a:bodyPr>
          <a:lstStyle/>
          <a:p>
            <a:pPr algn="ctr"/>
            <a:r>
              <a:rPr lang="en-IN" sz="7200" dirty="0">
                <a:solidFill>
                  <a:schemeClr val="accent2">
                    <a:lumMod val="75000"/>
                  </a:schemeClr>
                </a:solidFill>
              </a:rPr>
              <a:t>Thank You!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19A79ED-74DE-3495-17E4-90639D9C9AE1}"/>
              </a:ext>
            </a:extLst>
          </p:cNvPr>
          <p:cNvSpPr txBox="1">
            <a:spLocks/>
          </p:cNvSpPr>
          <p:nvPr/>
        </p:nvSpPr>
        <p:spPr>
          <a:xfrm>
            <a:off x="4004656" y="4328054"/>
            <a:ext cx="8063347" cy="1945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Prof.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</a:rPr>
              <a:t>Vidya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</a:rPr>
              <a:t>Vemireddy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Indian Institute of Management Ahmedabad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vidyav@iima.ac.in</a:t>
            </a:r>
            <a:endParaRPr lang="en-IN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0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72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0227"/>
            <a:ext cx="12192000" cy="610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5671"/>
            <a:ext cx="10515600" cy="514106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>
                <a:latin typeface="Roboto" pitchFamily="2" charset="0"/>
                <a:ea typeface="Roboto" pitchFamily="2" charset="0"/>
              </a:rPr>
              <a:t>Current Composition of Rural Economy</a:t>
            </a:r>
            <a:endParaRPr lang="en-IN" sz="36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344" y="1895671"/>
            <a:ext cx="3748456" cy="4363813"/>
          </a:xfrm>
        </p:spPr>
        <p:txBody>
          <a:bodyPr>
            <a:normAutofit/>
          </a:bodyPr>
          <a:lstStyle/>
          <a:p>
            <a:pPr lvl="0"/>
            <a:r>
              <a:rPr lang="en-IN" sz="2400" dirty="0">
                <a:latin typeface="Roboto" pitchFamily="2" charset="0"/>
                <a:ea typeface="Roboto" pitchFamily="2" charset="0"/>
              </a:rPr>
              <a:t>Rural economy accounts for ~50% of GDP and ~350M workers.</a:t>
            </a:r>
          </a:p>
          <a:p>
            <a:pPr marL="0" lvl="0" indent="0">
              <a:buNone/>
            </a:pPr>
            <a:endParaRPr lang="en-IN" sz="2400" dirty="0">
              <a:latin typeface="Roboto" pitchFamily="2" charset="0"/>
              <a:ea typeface="Roboto" pitchFamily="2" charset="0"/>
            </a:endParaRPr>
          </a:p>
          <a:p>
            <a:pPr lvl="0"/>
            <a:r>
              <a:rPr lang="en-IN" sz="2400" dirty="0">
                <a:latin typeface="Roboto" pitchFamily="2" charset="0"/>
                <a:ea typeface="Roboto" pitchFamily="2" charset="0"/>
              </a:rPr>
              <a:t>Agriculture remains important, but non-farm sectors, FMCG, </a:t>
            </a:r>
            <a:br>
              <a:rPr lang="en-IN" sz="2400" dirty="0">
                <a:latin typeface="Roboto" pitchFamily="2" charset="0"/>
                <a:ea typeface="Roboto" pitchFamily="2" charset="0"/>
              </a:rPr>
            </a:br>
            <a:r>
              <a:rPr lang="en-IN" sz="2400" dirty="0">
                <a:latin typeface="Roboto" pitchFamily="2" charset="0"/>
                <a:ea typeface="Roboto" pitchFamily="2" charset="0"/>
              </a:rPr>
              <a:t>and services are expanding.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1" y="1517835"/>
            <a:ext cx="6553200" cy="5221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665030" y="6462467"/>
            <a:ext cx="6101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/>
              <a:t>Compiled from KPMG, Bain, McKinsey, IBEF, and Mordor.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12C9100-86B8-EAD4-90EB-3B1A8B3DD4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3567778"/>
              </p:ext>
            </p:extLst>
          </p:nvPr>
        </p:nvGraphicFramePr>
        <p:xfrm>
          <a:off x="-1049866" y="91107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78820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C2A04F-6E96-79D9-18E8-855E3CA916B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16" y="639098"/>
            <a:ext cx="10428361" cy="5495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5755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3827"/>
            <a:ext cx="12192000" cy="610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9030" y="464077"/>
            <a:ext cx="5973941" cy="660792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>
                <a:latin typeface="Roboto" pitchFamily="2" charset="0"/>
                <a:ea typeface="Roboto" pitchFamily="2" charset="0"/>
              </a:rPr>
              <a:t>Drivers of Transformation</a:t>
            </a:r>
            <a:endParaRPr lang="en-IN" sz="36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13" y="1719630"/>
            <a:ext cx="9879625" cy="4689962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IN" sz="3600" b="1" dirty="0"/>
              <a:t>      </a:t>
            </a:r>
            <a:r>
              <a:rPr lang="en-IN" sz="3600" b="1" dirty="0">
                <a:latin typeface="Roboto" pitchFamily="2" charset="0"/>
                <a:ea typeface="Roboto" pitchFamily="2" charset="0"/>
              </a:rPr>
              <a:t>1. Policy Support </a:t>
            </a:r>
          </a:p>
          <a:p>
            <a:pPr marL="514350" lvl="0" indent="-514350">
              <a:buAutoNum type="arabicPeriod"/>
            </a:pPr>
            <a:endParaRPr lang="en-IN" dirty="0">
              <a:latin typeface="Roboto" pitchFamily="2" charset="0"/>
              <a:ea typeface="Roboto" pitchFamily="2" charset="0"/>
            </a:endParaRPr>
          </a:p>
          <a:p>
            <a:pPr lvl="1"/>
            <a:r>
              <a:rPr lang="en-IN" sz="3100" dirty="0">
                <a:latin typeface="Roboto" pitchFamily="2" charset="0"/>
                <a:ea typeface="Roboto" pitchFamily="2" charset="0"/>
              </a:rPr>
              <a:t>MSP (Minimum Support Price): Provided income security to farmers, incentivised crop diversification.</a:t>
            </a:r>
            <a:br>
              <a:rPr lang="en-IN" sz="3100" dirty="0">
                <a:latin typeface="Roboto" pitchFamily="2" charset="0"/>
                <a:ea typeface="Roboto" pitchFamily="2" charset="0"/>
              </a:rPr>
            </a:br>
            <a:endParaRPr lang="en-IN" sz="3100" dirty="0">
              <a:latin typeface="Roboto" pitchFamily="2" charset="0"/>
              <a:ea typeface="Roboto" pitchFamily="2" charset="0"/>
            </a:endParaRPr>
          </a:p>
          <a:p>
            <a:pPr lvl="1"/>
            <a:r>
              <a:rPr lang="en-IN" sz="3100" dirty="0">
                <a:latin typeface="Roboto" pitchFamily="2" charset="0"/>
                <a:ea typeface="Roboto" pitchFamily="2" charset="0"/>
              </a:rPr>
              <a:t>MGNREGS: Supplemented rural incomes, boosted consumption, and supported infrastructure.</a:t>
            </a:r>
            <a:br>
              <a:rPr lang="en-IN" sz="3100" dirty="0">
                <a:latin typeface="Roboto" pitchFamily="2" charset="0"/>
                <a:ea typeface="Roboto" pitchFamily="2" charset="0"/>
              </a:rPr>
            </a:br>
            <a:endParaRPr lang="en-IN" sz="3100" dirty="0">
              <a:latin typeface="Roboto" pitchFamily="2" charset="0"/>
              <a:ea typeface="Roboto" pitchFamily="2" charset="0"/>
            </a:endParaRPr>
          </a:p>
          <a:p>
            <a:pPr lvl="1"/>
            <a:r>
              <a:rPr lang="en-IN" sz="3100" dirty="0">
                <a:latin typeface="Roboto" pitchFamily="2" charset="0"/>
                <a:ea typeface="Roboto" pitchFamily="2" charset="0"/>
              </a:rPr>
              <a:t>PMJDY (Jan </a:t>
            </a:r>
            <a:r>
              <a:rPr lang="en-IN" sz="3100" dirty="0" err="1">
                <a:latin typeface="Roboto" pitchFamily="2" charset="0"/>
                <a:ea typeface="Roboto" pitchFamily="2" charset="0"/>
              </a:rPr>
              <a:t>Dhan</a:t>
            </a:r>
            <a:r>
              <a:rPr lang="en-IN" sz="3100" dirty="0">
                <a:latin typeface="Roboto" pitchFamily="2" charset="0"/>
                <a:ea typeface="Roboto" pitchFamily="2" charset="0"/>
              </a:rPr>
              <a:t> </a:t>
            </a:r>
            <a:r>
              <a:rPr lang="en-IN" sz="3100" dirty="0" err="1">
                <a:latin typeface="Roboto" pitchFamily="2" charset="0"/>
                <a:ea typeface="Roboto" pitchFamily="2" charset="0"/>
              </a:rPr>
              <a:t>Yojana</a:t>
            </a:r>
            <a:r>
              <a:rPr lang="en-IN" sz="3100" dirty="0">
                <a:latin typeface="Roboto" pitchFamily="2" charset="0"/>
                <a:ea typeface="Roboto" pitchFamily="2" charset="0"/>
              </a:rPr>
              <a:t>): Expanded financial inclusion, enabling savings and credit.</a:t>
            </a:r>
            <a:br>
              <a:rPr lang="en-IN" sz="3100" dirty="0">
                <a:latin typeface="Roboto" pitchFamily="2" charset="0"/>
                <a:ea typeface="Roboto" pitchFamily="2" charset="0"/>
              </a:rPr>
            </a:br>
            <a:endParaRPr lang="en-IN" sz="3100" dirty="0">
              <a:latin typeface="Roboto" pitchFamily="2" charset="0"/>
              <a:ea typeface="Roboto" pitchFamily="2" charset="0"/>
            </a:endParaRPr>
          </a:p>
          <a:p>
            <a:pPr lvl="1"/>
            <a:r>
              <a:rPr lang="en-IN" sz="3100" dirty="0">
                <a:latin typeface="Roboto" pitchFamily="2" charset="0"/>
                <a:ea typeface="Roboto" pitchFamily="2" charset="0"/>
              </a:rPr>
              <a:t>Rural Roads &amp; Connectivity (PMGSY): Linked villages to markets and services.</a:t>
            </a:r>
            <a:br>
              <a:rPr lang="en-IN" sz="3100" dirty="0">
                <a:latin typeface="Roboto" pitchFamily="2" charset="0"/>
                <a:ea typeface="Roboto" pitchFamily="2" charset="0"/>
              </a:rPr>
            </a:br>
            <a:endParaRPr lang="en-IN" sz="3100" dirty="0">
              <a:latin typeface="Roboto" pitchFamily="2" charset="0"/>
              <a:ea typeface="Roboto" pitchFamily="2" charset="0"/>
            </a:endParaRPr>
          </a:p>
          <a:p>
            <a:pPr lvl="1"/>
            <a:r>
              <a:rPr lang="en-IN" sz="3100" dirty="0" err="1">
                <a:latin typeface="Roboto" pitchFamily="2" charset="0"/>
                <a:ea typeface="Roboto" pitchFamily="2" charset="0"/>
              </a:rPr>
              <a:t>Agri</a:t>
            </a:r>
            <a:r>
              <a:rPr lang="en-IN" sz="3100" dirty="0">
                <a:latin typeface="Roboto" pitchFamily="2" charset="0"/>
                <a:ea typeface="Roboto" pitchFamily="2" charset="0"/>
              </a:rPr>
              <a:t>-Export Policy: Created global market access for farm produce.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07557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6078"/>
            <a:ext cx="4239491" cy="556416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IN" sz="2400" b="1" dirty="0">
                <a:latin typeface="Roboto" pitchFamily="2" charset="0"/>
                <a:ea typeface="Roboto" pitchFamily="2" charset="0"/>
              </a:rPr>
              <a:t>2. Investments</a:t>
            </a:r>
            <a:endParaRPr lang="en-IN" sz="2400" dirty="0">
              <a:latin typeface="Roboto" pitchFamily="2" charset="0"/>
              <a:ea typeface="Roboto" pitchFamily="2" charset="0"/>
            </a:endParaRPr>
          </a:p>
          <a:p>
            <a:r>
              <a:rPr lang="en-IN" sz="2000" dirty="0"/>
              <a:t>Food Processing: Improved value-addition [~$100 billion (2023), $220 billion by 2025] and created downstream jobs.</a:t>
            </a:r>
          </a:p>
          <a:p>
            <a:pPr marL="0" indent="0">
              <a:buNone/>
            </a:pPr>
            <a:endParaRPr lang="en-IN" sz="2000" dirty="0"/>
          </a:p>
          <a:p>
            <a:r>
              <a:rPr lang="en-IN" sz="2000" dirty="0"/>
              <a:t>FMCG Penetration: Rural markets grew 3x faster than urban </a:t>
            </a:r>
            <a:r>
              <a:rPr lang="en-IN" sz="2000" b="1" dirty="0"/>
              <a:t>~$110–115 billion</a:t>
            </a:r>
            <a:r>
              <a:rPr lang="en-IN" sz="2000" dirty="0"/>
              <a:t> (≈ half of India’s FMCG sector)</a:t>
            </a:r>
          </a:p>
          <a:p>
            <a:pPr marL="0" indent="0">
              <a:buNone/>
            </a:pPr>
            <a:endParaRPr lang="en-IN" sz="2000" dirty="0"/>
          </a:p>
          <a:p>
            <a:r>
              <a:rPr lang="en-IN" sz="2000" dirty="0"/>
              <a:t>Banking &amp; Digital Finance: Credit flows widened (52.6% of rural households rely solely on formal loans); NBFCs and fintech entered rural segments.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AF4C54-7630-F6C2-9AC8-620C56B0147E}"/>
              </a:ext>
            </a:extLst>
          </p:cNvPr>
          <p:cNvSpPr txBox="1">
            <a:spLocks/>
          </p:cNvSpPr>
          <p:nvPr/>
        </p:nvSpPr>
        <p:spPr>
          <a:xfrm>
            <a:off x="5192684" y="1216077"/>
            <a:ext cx="6744127" cy="5641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IN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6AC620-4B2A-0C61-A697-B051AB168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622" y="1254955"/>
            <a:ext cx="7581206" cy="55641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3827"/>
            <a:ext cx="12192000" cy="61073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09030" y="464077"/>
            <a:ext cx="5973941" cy="660792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>
                <a:latin typeface="Roboto" pitchFamily="2" charset="0"/>
                <a:ea typeface="Roboto" pitchFamily="2" charset="0"/>
              </a:rPr>
              <a:t>Drivers of Transformation</a:t>
            </a:r>
            <a:endParaRPr lang="en-IN" sz="3600" dirty="0"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882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55468"/>
            <a:ext cx="3300152" cy="51040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b="1" dirty="0">
                <a:latin typeface="Aptos Display" panose="020B0004020202020204" pitchFamily="34" charset="0"/>
                <a:ea typeface="Roboto" pitchFamily="2" charset="0"/>
              </a:rPr>
              <a:t>3. Technology</a:t>
            </a:r>
          </a:p>
          <a:p>
            <a:pPr marL="0" indent="0">
              <a:buNone/>
            </a:pPr>
            <a:endParaRPr lang="en-IN" dirty="0">
              <a:latin typeface="Aptos Display" panose="020B0004020202020204" pitchFamily="34" charset="0"/>
              <a:ea typeface="Roboto" pitchFamily="2" charset="0"/>
            </a:endParaRPr>
          </a:p>
          <a:p>
            <a:pPr lvl="0"/>
            <a:r>
              <a:rPr lang="en-IN" sz="2400" dirty="0">
                <a:latin typeface="Aptos Display" panose="020B0004020202020204" pitchFamily="34" charset="0"/>
                <a:ea typeface="Roboto" pitchFamily="2" charset="0"/>
              </a:rPr>
              <a:t>Digital Farmer IDs: Linked farmers to subsidies, credit, and advisory services.</a:t>
            </a:r>
          </a:p>
          <a:p>
            <a:pPr marL="0" lvl="0" indent="0">
              <a:buNone/>
            </a:pPr>
            <a:endParaRPr lang="en-IN" sz="2400" dirty="0">
              <a:latin typeface="Aptos Display" panose="020B0004020202020204" pitchFamily="34" charset="0"/>
              <a:ea typeface="Roboto" pitchFamily="2" charset="0"/>
            </a:endParaRPr>
          </a:p>
          <a:p>
            <a:pPr lvl="0"/>
            <a:r>
              <a:rPr lang="en-IN" sz="2400" dirty="0">
                <a:latin typeface="Aptos Display" panose="020B0004020202020204" pitchFamily="34" charset="0"/>
                <a:ea typeface="Roboto" pitchFamily="2" charset="0"/>
              </a:rPr>
              <a:t>UPI &amp; Mobile Payments: Enabled direct transfers and expanded financial participation.</a:t>
            </a:r>
          </a:p>
          <a:p>
            <a:pPr marL="0" lvl="0" indent="0">
              <a:buNone/>
            </a:pPr>
            <a:endParaRPr lang="en-IN" sz="2400" dirty="0">
              <a:latin typeface="Aptos Display" panose="020B0004020202020204" pitchFamily="34" charset="0"/>
              <a:ea typeface="Roboto" pitchFamily="2" charset="0"/>
            </a:endParaRPr>
          </a:p>
          <a:p>
            <a:pPr lvl="0"/>
            <a:r>
              <a:rPr lang="en-IN" sz="2400" dirty="0" err="1">
                <a:latin typeface="Aptos Display" panose="020B0004020202020204" pitchFamily="34" charset="0"/>
                <a:ea typeface="Roboto" pitchFamily="2" charset="0"/>
              </a:rPr>
              <a:t>eNAM</a:t>
            </a:r>
            <a:r>
              <a:rPr lang="en-IN" sz="2400" dirty="0">
                <a:latin typeface="Aptos Display" panose="020B0004020202020204" pitchFamily="34" charset="0"/>
                <a:ea typeface="Roboto" pitchFamily="2" charset="0"/>
              </a:rPr>
              <a:t> (National </a:t>
            </a:r>
            <a:r>
              <a:rPr lang="en-IN" sz="2400" dirty="0" err="1">
                <a:latin typeface="Aptos Display" panose="020B0004020202020204" pitchFamily="34" charset="0"/>
                <a:ea typeface="Roboto" pitchFamily="2" charset="0"/>
              </a:rPr>
              <a:t>Agri</a:t>
            </a:r>
            <a:r>
              <a:rPr lang="en-IN" sz="2400" dirty="0">
                <a:latin typeface="Aptos Display" panose="020B0004020202020204" pitchFamily="34" charset="0"/>
                <a:ea typeface="Roboto" pitchFamily="2" charset="0"/>
              </a:rPr>
              <a:t> Market): Created transparent, digital platforms </a:t>
            </a:r>
            <a:br>
              <a:rPr lang="en-IN" sz="2400" dirty="0">
                <a:latin typeface="Aptos Display" panose="020B0004020202020204" pitchFamily="34" charset="0"/>
                <a:ea typeface="Roboto" pitchFamily="2" charset="0"/>
              </a:rPr>
            </a:br>
            <a:r>
              <a:rPr lang="en-IN" sz="2400" dirty="0">
                <a:latin typeface="Aptos Display" panose="020B0004020202020204" pitchFamily="34" charset="0"/>
                <a:ea typeface="Roboto" pitchFamily="2" charset="0"/>
              </a:rPr>
              <a:t>for trade</a:t>
            </a:r>
            <a:r>
              <a:rPr lang="en-IN" sz="2400" dirty="0">
                <a:latin typeface="Aptos Display" panose="020B0004020202020204" pitchFamily="34" charset="0"/>
              </a:rPr>
              <a:t>.</a:t>
            </a:r>
          </a:p>
          <a:p>
            <a:endParaRPr lang="en-IN" dirty="0">
              <a:latin typeface="Aptos Display" panose="020B00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5076BD-9BF0-B778-2C5E-52860F0AC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549" y="1101806"/>
            <a:ext cx="7923006" cy="5682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3827"/>
            <a:ext cx="12192000" cy="61073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109030" y="464077"/>
            <a:ext cx="5973941" cy="660792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>
                <a:latin typeface="Roboto" pitchFamily="2" charset="0"/>
                <a:ea typeface="Roboto" pitchFamily="2" charset="0"/>
              </a:rPr>
              <a:t>Drivers of Transformation</a:t>
            </a:r>
            <a:endParaRPr lang="en-IN" sz="3600" dirty="0"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129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5907"/>
            <a:ext cx="12192000" cy="61073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9B4B00B-71B0-B872-D339-F69628C2978A}"/>
              </a:ext>
            </a:extLst>
          </p:cNvPr>
          <p:cNvSpPr txBox="1">
            <a:spLocks/>
          </p:cNvSpPr>
          <p:nvPr/>
        </p:nvSpPr>
        <p:spPr>
          <a:xfrm>
            <a:off x="1" y="277990"/>
            <a:ext cx="12192000" cy="922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600" b="1" dirty="0"/>
              <a:t>Comparative Growth Analysis</a:t>
            </a:r>
            <a:endParaRPr lang="en-IN" sz="3600" b="1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CE4B99F8-93CF-F1F9-7514-7245E54C3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3905" y="1404031"/>
            <a:ext cx="9168939" cy="525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40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1478</TotalTime>
  <Words>2206</Words>
  <Application>Microsoft Office PowerPoint</Application>
  <PresentationFormat>Widescreen</PresentationFormat>
  <Paragraphs>230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Aptos Display</vt:lpstr>
      <vt:lpstr>Arial</vt:lpstr>
      <vt:lpstr>roboto</vt:lpstr>
      <vt:lpstr>roboto</vt:lpstr>
      <vt:lpstr>Times New Roman</vt:lpstr>
      <vt:lpstr>Office Theme</vt:lpstr>
      <vt:lpstr>Shifting Landscapes: Rural Economic Trends and Their Impact on People, Policy, and Institutions</vt:lpstr>
      <vt:lpstr>Section 1 Sectoral Composition  – Contemporary Idea</vt:lpstr>
      <vt:lpstr>Long-Term Big Shifts in Rural Economy</vt:lpstr>
      <vt:lpstr>Current Composition of Rural Economy</vt:lpstr>
      <vt:lpstr>PowerPoint Presentation</vt:lpstr>
      <vt:lpstr>Drivers of Transformation</vt:lpstr>
      <vt:lpstr>Drivers of Transformation</vt:lpstr>
      <vt:lpstr>Drivers of Transformation</vt:lpstr>
      <vt:lpstr>PowerPoint Presentation</vt:lpstr>
      <vt:lpstr>PowerPoint Presentation</vt:lpstr>
      <vt:lpstr>Section 2 Transitional Phase – Growth &amp; Employment, and Structural Challenges</vt:lpstr>
      <vt:lpstr>Output–Employment Relationship</vt:lpstr>
      <vt:lpstr>PowerPoint Presentation</vt:lpstr>
      <vt:lpstr>Market Linkages</vt:lpstr>
      <vt:lpstr>Market Linkages</vt:lpstr>
      <vt:lpstr>Rural Household Finances</vt:lpstr>
      <vt:lpstr>Rural Household Finances</vt:lpstr>
      <vt:lpstr>Digital Developments: Current and Future</vt:lpstr>
      <vt:lpstr>Digital Developments: Current and Future</vt:lpstr>
      <vt:lpstr>Women’s Participation in Rural Economy</vt:lpstr>
      <vt:lpstr>PowerPoint Presentation</vt:lpstr>
      <vt:lpstr>Section 3 Rapid Sectoral Growth and Inequalities</vt:lpstr>
      <vt:lpstr>Fastest Growing Segments</vt:lpstr>
      <vt:lpstr>PowerPoint Presentation</vt:lpstr>
      <vt:lpstr>Persistent Inequalities</vt:lpstr>
      <vt:lpstr>Persistent Inequalities</vt:lpstr>
      <vt:lpstr>Household Sentiments (2025 Survey)</vt:lpstr>
      <vt:lpstr>Section 4 Implications for Stakeholders</vt:lpstr>
      <vt:lpstr>Implications for Policy Makers, Institutions &amp; CAs </vt:lpstr>
      <vt:lpstr>Implications for Policy Makers, Institutions &amp; CAs </vt:lpstr>
      <vt:lpstr>Implications for Policy Makers, Institutions &amp; CAs </vt:lpstr>
      <vt:lpstr>Implications for Policy Makers, Institutions &amp; CAs </vt:lpstr>
      <vt:lpstr>  </vt:lpstr>
      <vt:lpstr>REFERENCES 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Shifting Landscapes: Rural Economic Trends and Their Impact on People, Policy, and Institutions</dc:title>
  <dc:creator>LEGION</dc:creator>
  <cp:lastModifiedBy>Priyanka Sharma</cp:lastModifiedBy>
  <cp:revision>80</cp:revision>
  <dcterms:created xsi:type="dcterms:W3CDTF">2025-09-12T06:09:41Z</dcterms:created>
  <dcterms:modified xsi:type="dcterms:W3CDTF">2025-09-14T12:07:12Z</dcterms:modified>
</cp:coreProperties>
</file>