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venir" panose="02000503020000020003" pitchFamily="2" charset="0"/>
      <p:regular r:id="rId22"/>
    </p:embeddedFont>
    <p:embeddedFont>
      <p:font typeface="Avenir Bold" panose="020B0703020203020204"/>
      <p:regular r:id="rId23"/>
    </p:embeddedFont>
    <p:embeddedFont>
      <p:font typeface="Avenir Italics" panose="020B0503020203090204" pitchFamily="34" charset="77"/>
      <p:regular r:id="rId24"/>
    </p:embeddedFont>
    <p:embeddedFont>
      <p:font typeface="Canva Sans" panose="020B0503030501040103"/>
      <p:regular r:id="rId25"/>
    </p:embeddedFont>
    <p:embeddedFont>
      <p:font typeface="Canva Sans Bold" panose="020B0803030501040103"/>
      <p:regular r:id="rId26"/>
    </p:embeddedFont>
    <p:embeddedFont>
      <p:font typeface="Canva Sans Italics" panose="020B0503030501040103"/>
      <p:regular r:id="rId27"/>
    </p:embeddedFont>
    <p:embeddedFont>
      <p:font typeface="Georgia Pro" panose="02040502050405020303" pitchFamily="18" charset="0"/>
      <p:regular r:id="rId28"/>
    </p:embeddedFont>
    <p:embeddedFont>
      <p:font typeface="Georgia Pro Bold" panose="02040802050405020203" pitchFamily="18" charset="0"/>
      <p:regular r:id="rId29"/>
    </p:embeddedFont>
    <p:embeddedFont>
      <p:font typeface="Georgia Pro Italics" panose="02040502050405090303" pitchFamily="18"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1.png"/><Relationship Id="rId26" Type="http://schemas.openxmlformats.org/officeDocument/2006/relationships/image" Target="../media/image11.png"/><Relationship Id="rId3" Type="http://schemas.openxmlformats.org/officeDocument/2006/relationships/image" Target="../media/image28.svg"/><Relationship Id="rId21" Type="http://schemas.openxmlformats.org/officeDocument/2006/relationships/image" Target="../media/image4.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8.sv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3.png"/><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7.png"/><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6.svg"/><Relationship Id="rId28" Type="http://schemas.openxmlformats.org/officeDocument/2006/relationships/image" Target="../media/image44.svg"/><Relationship Id="rId10" Type="http://schemas.openxmlformats.org/officeDocument/2006/relationships/image" Target="../media/image35.png"/><Relationship Id="rId19" Type="http://schemas.openxmlformats.org/officeDocument/2006/relationships/image" Target="../media/image2.svg"/><Relationship Id="rId31" Type="http://schemas.openxmlformats.org/officeDocument/2006/relationships/image" Target="../media/image12.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5.png"/><Relationship Id="rId27" Type="http://schemas.openxmlformats.org/officeDocument/2006/relationships/image" Target="../media/image43.png"/><Relationship Id="rId30" Type="http://schemas.openxmlformats.org/officeDocument/2006/relationships/image" Target="../media/image46.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21.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581069" y="3174366"/>
            <a:ext cx="15125861" cy="2583217"/>
            <a:chOff x="0" y="0"/>
            <a:chExt cx="17347586" cy="2962646"/>
          </a:xfrm>
        </p:grpSpPr>
        <p:sp>
          <p:nvSpPr>
            <p:cNvPr id="10" name="Freeform 10"/>
            <p:cNvSpPr/>
            <p:nvPr/>
          </p:nvSpPr>
          <p:spPr>
            <a:xfrm>
              <a:off x="0" y="0"/>
              <a:ext cx="17347588" cy="2962646"/>
            </a:xfrm>
            <a:custGeom>
              <a:avLst/>
              <a:gdLst/>
              <a:ahLst/>
              <a:cxnLst/>
              <a:rect l="l" t="t" r="r" b="b"/>
              <a:pathLst>
                <a:path w="17347588" h="2962646">
                  <a:moveTo>
                    <a:pt x="0" y="0"/>
                  </a:moveTo>
                  <a:lnTo>
                    <a:pt x="17347588" y="0"/>
                  </a:lnTo>
                  <a:lnTo>
                    <a:pt x="17347588" y="2962646"/>
                  </a:lnTo>
                  <a:lnTo>
                    <a:pt x="0" y="2962646"/>
                  </a:lnTo>
                  <a:close/>
                </a:path>
              </a:pathLst>
            </a:custGeom>
            <a:solidFill>
              <a:srgbClr val="000000">
                <a:alpha val="0"/>
              </a:srgbClr>
            </a:solidFill>
          </p:spPr>
        </p:sp>
        <p:sp>
          <p:nvSpPr>
            <p:cNvPr id="11" name="TextBox 11"/>
            <p:cNvSpPr txBox="1"/>
            <p:nvPr/>
          </p:nvSpPr>
          <p:spPr>
            <a:xfrm>
              <a:off x="0" y="-133350"/>
              <a:ext cx="17347586" cy="3095996"/>
            </a:xfrm>
            <a:prstGeom prst="rect">
              <a:avLst/>
            </a:prstGeom>
          </p:spPr>
          <p:txBody>
            <a:bodyPr lIns="0" tIns="0" rIns="0" bIns="0" rtlCol="0" anchor="t"/>
            <a:lstStyle/>
            <a:p>
              <a:pPr algn="ctr">
                <a:lnSpc>
                  <a:spcPts val="8211"/>
                </a:lnSpc>
              </a:pPr>
              <a:r>
                <a:rPr lang="en-US" sz="6900" b="1">
                  <a:solidFill>
                    <a:srgbClr val="004369"/>
                  </a:solidFill>
                  <a:latin typeface="Avenir Bold"/>
                  <a:ea typeface="Avenir Bold"/>
                  <a:cs typeface="Avenir Bold"/>
                  <a:sym typeface="Avenir Bold"/>
                </a:rPr>
                <a:t>WOMEN IN AGRIBUSINESS</a:t>
              </a:r>
            </a:p>
            <a:p>
              <a:pPr algn="ctr">
                <a:lnSpc>
                  <a:spcPts val="8211"/>
                </a:lnSpc>
              </a:pPr>
              <a:r>
                <a:rPr lang="en-US" sz="6900" i="1">
                  <a:solidFill>
                    <a:srgbClr val="004369"/>
                  </a:solidFill>
                  <a:latin typeface="Avenir Italics"/>
                  <a:ea typeface="Avenir Italics"/>
                  <a:cs typeface="Avenir Italics"/>
                  <a:sym typeface="Avenir Italics"/>
                </a:rPr>
                <a:t>Challenges &amp; Opportunities</a:t>
              </a:r>
            </a:p>
          </p:txBody>
        </p:sp>
      </p:grpSp>
      <p:sp>
        <p:nvSpPr>
          <p:cNvPr id="12" name="TextBox 12"/>
          <p:cNvSpPr txBox="1"/>
          <p:nvPr/>
        </p:nvSpPr>
        <p:spPr>
          <a:xfrm>
            <a:off x="2638655" y="7362751"/>
            <a:ext cx="13010690" cy="2444750"/>
          </a:xfrm>
          <a:prstGeom prst="rect">
            <a:avLst/>
          </a:prstGeom>
        </p:spPr>
        <p:txBody>
          <a:bodyPr lIns="0" tIns="0" rIns="0" bIns="0" rtlCol="0" anchor="t">
            <a:spAutoFit/>
          </a:bodyPr>
          <a:lstStyle/>
          <a:p>
            <a:pPr algn="ctr">
              <a:lnSpc>
                <a:spcPts val="4899"/>
              </a:lnSpc>
            </a:pPr>
            <a:r>
              <a:rPr lang="en-US" sz="3499" b="1">
                <a:solidFill>
                  <a:srgbClr val="000000"/>
                </a:solidFill>
                <a:latin typeface="Canva Sans Bold"/>
                <a:ea typeface="Canva Sans Bold"/>
                <a:cs typeface="Canva Sans Bold"/>
                <a:sym typeface="Canva Sans Bold"/>
              </a:rPr>
              <a:t>Prof. Vidya Vemireddy </a:t>
            </a:r>
          </a:p>
          <a:p>
            <a:pPr algn="ctr">
              <a:lnSpc>
                <a:spcPts val="4899"/>
              </a:lnSpc>
            </a:pPr>
            <a:r>
              <a:rPr lang="en-US" sz="3499">
                <a:solidFill>
                  <a:srgbClr val="000000"/>
                </a:solidFill>
                <a:latin typeface="Canva Sans"/>
                <a:ea typeface="Canva Sans"/>
                <a:cs typeface="Canva Sans"/>
                <a:sym typeface="Canva Sans"/>
              </a:rPr>
              <a:t>Indian Institute of Management Ahmedabad</a:t>
            </a:r>
          </a:p>
          <a:p>
            <a:pPr algn="ctr">
              <a:lnSpc>
                <a:spcPts val="4899"/>
              </a:lnSpc>
            </a:pPr>
            <a:endParaRPr lang="en-US" sz="3499">
              <a:solidFill>
                <a:srgbClr val="000000"/>
              </a:solidFill>
              <a:latin typeface="Canva Sans"/>
              <a:ea typeface="Canva Sans"/>
              <a:cs typeface="Canva Sans"/>
              <a:sym typeface="Canva Sans"/>
            </a:endParaRPr>
          </a:p>
          <a:p>
            <a:pPr algn="ctr">
              <a:lnSpc>
                <a:spcPts val="4899"/>
              </a:lnSpc>
              <a:spcBef>
                <a:spcPct val="0"/>
              </a:spcBef>
            </a:pPr>
            <a:r>
              <a:rPr lang="en-US" sz="3499">
                <a:solidFill>
                  <a:srgbClr val="000000"/>
                </a:solidFill>
                <a:latin typeface="Canva Sans"/>
                <a:ea typeface="Canva Sans"/>
                <a:cs typeface="Canva Sans"/>
                <a:sym typeface="Canva Sans"/>
              </a:rPr>
              <a:t>21 March 2025</a:t>
            </a:r>
          </a:p>
        </p:txBody>
      </p:sp>
      <p:sp>
        <p:nvSpPr>
          <p:cNvPr id="13" name="Freeform 13"/>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sp>
        <p:nvSpPr>
          <p:cNvPr id="14" name="TextBox 14"/>
          <p:cNvSpPr txBox="1"/>
          <p:nvPr/>
        </p:nvSpPr>
        <p:spPr>
          <a:xfrm>
            <a:off x="4739456" y="5605182"/>
            <a:ext cx="8809087" cy="776055"/>
          </a:xfrm>
          <a:prstGeom prst="rect">
            <a:avLst/>
          </a:prstGeom>
        </p:spPr>
        <p:txBody>
          <a:bodyPr lIns="0" tIns="0" rIns="0" bIns="0" rtlCol="0" anchor="t">
            <a:spAutoFit/>
          </a:bodyPr>
          <a:lstStyle/>
          <a:p>
            <a:pPr algn="ctr">
              <a:lnSpc>
                <a:spcPts val="5785"/>
              </a:lnSpc>
              <a:spcBef>
                <a:spcPct val="0"/>
              </a:spcBef>
            </a:pPr>
            <a:r>
              <a:rPr lang="en-US" sz="4132">
                <a:solidFill>
                  <a:srgbClr val="000000"/>
                </a:solidFill>
                <a:latin typeface="Avenir"/>
                <a:ea typeface="Avenir"/>
                <a:cs typeface="Avenir"/>
                <a:sym typeface="Avenir"/>
              </a:rPr>
              <a:t>Report Findings &amp; Recommendations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175253" y="2588374"/>
            <a:ext cx="16734536" cy="7057876"/>
            <a:chOff x="0" y="0"/>
            <a:chExt cx="22312715" cy="9410502"/>
          </a:xfrm>
        </p:grpSpPr>
        <p:sp>
          <p:nvSpPr>
            <p:cNvPr id="10" name="Freeform 10"/>
            <p:cNvSpPr/>
            <p:nvPr/>
          </p:nvSpPr>
          <p:spPr>
            <a:xfrm>
              <a:off x="0" y="0"/>
              <a:ext cx="22312716" cy="9410502"/>
            </a:xfrm>
            <a:custGeom>
              <a:avLst/>
              <a:gdLst/>
              <a:ahLst/>
              <a:cxnLst/>
              <a:rect l="l" t="t" r="r" b="b"/>
              <a:pathLst>
                <a:path w="22312716" h="9410502">
                  <a:moveTo>
                    <a:pt x="0" y="0"/>
                  </a:moveTo>
                  <a:lnTo>
                    <a:pt x="22312716" y="0"/>
                  </a:lnTo>
                  <a:lnTo>
                    <a:pt x="22312716" y="9410502"/>
                  </a:lnTo>
                  <a:lnTo>
                    <a:pt x="0" y="9410502"/>
                  </a:lnTo>
                  <a:close/>
                </a:path>
              </a:pathLst>
            </a:custGeom>
            <a:solidFill>
              <a:srgbClr val="000000">
                <a:alpha val="0"/>
              </a:srgbClr>
            </a:solidFill>
          </p:spPr>
        </p:sp>
        <p:sp>
          <p:nvSpPr>
            <p:cNvPr id="11" name="TextBox 11"/>
            <p:cNvSpPr txBox="1"/>
            <p:nvPr/>
          </p:nvSpPr>
          <p:spPr>
            <a:xfrm>
              <a:off x="0" y="-276225"/>
              <a:ext cx="22312715" cy="9686727"/>
            </a:xfrm>
            <a:prstGeom prst="rect">
              <a:avLst/>
            </a:prstGeom>
          </p:spPr>
          <p:txBody>
            <a:bodyPr lIns="0" tIns="0" rIns="0" bIns="0" rtlCol="0" anchor="t"/>
            <a:lstStyle/>
            <a:p>
              <a:pPr marL="561339" lvl="1" indent="-280669" algn="l">
                <a:lnSpc>
                  <a:spcPts val="5459"/>
                </a:lnSpc>
                <a:buAutoNum type="arabicPeriod"/>
              </a:pPr>
              <a:r>
                <a:rPr lang="en-US" sz="2599" b="1">
                  <a:solidFill>
                    <a:srgbClr val="000000"/>
                  </a:solidFill>
                  <a:latin typeface="Avenir Bold"/>
                  <a:ea typeface="Avenir Bold"/>
                  <a:cs typeface="Avenir Bold"/>
                  <a:sym typeface="Avenir Bold"/>
                </a:rPr>
                <a:t>Women face compounding challenges that intensify at each career stage</a:t>
              </a:r>
              <a:r>
                <a:rPr lang="en-US" sz="2599">
                  <a:solidFill>
                    <a:srgbClr val="000000"/>
                  </a:solidFill>
                  <a:latin typeface="Avenir"/>
                  <a:ea typeface="Avenir"/>
                  <a:cs typeface="Avenir"/>
                  <a:sym typeface="Avenir"/>
                </a:rPr>
                <a:t>—from limited field exposure and biased recruitment initially, to rigid work structures incompatible with caregiving responsibilities mid-career, with a significant portion citing gender bias as extremely challenging to their advancement.</a:t>
              </a:r>
            </a:p>
            <a:p>
              <a:pPr marL="561339" lvl="1" indent="-280669" algn="l">
                <a:lnSpc>
                  <a:spcPts val="5459"/>
                </a:lnSpc>
                <a:buAutoNum type="arabicPeriod"/>
              </a:pPr>
              <a:r>
                <a:rPr lang="en-US" sz="2599">
                  <a:solidFill>
                    <a:srgbClr val="000000"/>
                  </a:solidFill>
                  <a:latin typeface="Avenir"/>
                  <a:ea typeface="Avenir"/>
                  <a:cs typeface="Avenir"/>
                  <a:sym typeface="Avenir"/>
                </a:rPr>
                <a:t>The agribusiness sector is experiencing substantial </a:t>
              </a:r>
              <a:r>
                <a:rPr lang="en-US" sz="2599" b="1">
                  <a:solidFill>
                    <a:srgbClr val="000000"/>
                  </a:solidFill>
                  <a:latin typeface="Avenir Bold"/>
                  <a:ea typeface="Avenir Bold"/>
                  <a:cs typeface="Avenir Bold"/>
                  <a:sym typeface="Avenir Bold"/>
                </a:rPr>
                <a:t>talent migration</a:t>
              </a:r>
              <a:r>
                <a:rPr lang="en-US" sz="2599">
                  <a:solidFill>
                    <a:srgbClr val="000000"/>
                  </a:solidFill>
                  <a:latin typeface="Avenir"/>
                  <a:ea typeface="Avenir"/>
                  <a:cs typeface="Avenir"/>
                  <a:sym typeface="Avenir"/>
                </a:rPr>
                <a:t>, with most women who transition to other industries reporting improved professional circumstances, revealing a significant retention challenge linked to inadequate career advancement pathways within the sector.</a:t>
              </a:r>
            </a:p>
            <a:p>
              <a:pPr marL="561339" lvl="1" indent="-280669" algn="l">
                <a:lnSpc>
                  <a:spcPts val="5459"/>
                </a:lnSpc>
                <a:buAutoNum type="arabicPeriod"/>
              </a:pPr>
              <a:r>
                <a:rPr lang="en-US" sz="2599">
                  <a:solidFill>
                    <a:srgbClr val="000000"/>
                  </a:solidFill>
                  <a:latin typeface="Avenir"/>
                  <a:ea typeface="Avenir"/>
                  <a:cs typeface="Avenir"/>
                  <a:sym typeface="Avenir"/>
                </a:rPr>
                <a:t>Leadership opportunities remain severely constrained, with </a:t>
              </a:r>
              <a:r>
                <a:rPr lang="en-US" sz="2599" b="1">
                  <a:solidFill>
                    <a:srgbClr val="000000"/>
                  </a:solidFill>
                  <a:latin typeface="Avenir Bold"/>
                  <a:ea typeface="Avenir Bold"/>
                  <a:cs typeface="Avenir Bold"/>
                  <a:sym typeface="Avenir Bold"/>
                </a:rPr>
                <a:t>minimal female representation in key management positions</a:t>
              </a:r>
              <a:r>
                <a:rPr lang="en-US" sz="2599">
                  <a:solidFill>
                    <a:srgbClr val="000000"/>
                  </a:solidFill>
                  <a:latin typeface="Avenir"/>
                  <a:ea typeface="Avenir"/>
                  <a:cs typeface="Avenir"/>
                  <a:sym typeface="Avenir"/>
                </a:rPr>
                <a:t>, creating a </a:t>
              </a:r>
              <a:r>
                <a:rPr lang="en-US" sz="2599" b="1">
                  <a:solidFill>
                    <a:srgbClr val="000000"/>
                  </a:solidFill>
                  <a:latin typeface="Avenir Bold"/>
                  <a:ea typeface="Avenir Bold"/>
                  <a:cs typeface="Avenir Bold"/>
                  <a:sym typeface="Avenir Bold"/>
                </a:rPr>
                <a:t>self-reinforcing cycle </a:t>
              </a:r>
              <a:r>
                <a:rPr lang="en-US" sz="2599">
                  <a:solidFill>
                    <a:srgbClr val="000000"/>
                  </a:solidFill>
                  <a:latin typeface="Avenir"/>
                  <a:ea typeface="Avenir"/>
                  <a:cs typeface="Avenir"/>
                  <a:sym typeface="Avenir"/>
                </a:rPr>
                <a:t>where women lack both role models and decision-making influence to transform organizational cultures.</a:t>
              </a:r>
            </a:p>
          </p:txBody>
        </p:sp>
      </p:grpSp>
      <p:sp>
        <p:nvSpPr>
          <p:cNvPr id="12" name="Freeform 12"/>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925337" y="1755436"/>
            <a:ext cx="13780370" cy="1063320"/>
            <a:chOff x="0" y="0"/>
            <a:chExt cx="18373827" cy="1417760"/>
          </a:xfrm>
        </p:grpSpPr>
        <p:sp>
          <p:nvSpPr>
            <p:cNvPr id="10" name="Freeform 10"/>
            <p:cNvSpPr/>
            <p:nvPr/>
          </p:nvSpPr>
          <p:spPr>
            <a:xfrm>
              <a:off x="0" y="0"/>
              <a:ext cx="18373827" cy="1417760"/>
            </a:xfrm>
            <a:custGeom>
              <a:avLst/>
              <a:gdLst/>
              <a:ahLst/>
              <a:cxnLst/>
              <a:rect l="l" t="t" r="r" b="b"/>
              <a:pathLst>
                <a:path w="18373827" h="1417760">
                  <a:moveTo>
                    <a:pt x="0" y="0"/>
                  </a:moveTo>
                  <a:lnTo>
                    <a:pt x="18373827" y="0"/>
                  </a:lnTo>
                  <a:lnTo>
                    <a:pt x="18373827" y="1417760"/>
                  </a:lnTo>
                  <a:lnTo>
                    <a:pt x="0" y="1417760"/>
                  </a:lnTo>
                  <a:close/>
                </a:path>
              </a:pathLst>
            </a:custGeom>
            <a:solidFill>
              <a:srgbClr val="000000">
                <a:alpha val="0"/>
              </a:srgbClr>
            </a:solidFill>
          </p:spPr>
        </p:sp>
        <p:sp>
          <p:nvSpPr>
            <p:cNvPr id="11" name="TextBox 11"/>
            <p:cNvSpPr txBox="1"/>
            <p:nvPr/>
          </p:nvSpPr>
          <p:spPr>
            <a:xfrm>
              <a:off x="0" y="-228600"/>
              <a:ext cx="18373827" cy="1646360"/>
            </a:xfrm>
            <a:prstGeom prst="rect">
              <a:avLst/>
            </a:prstGeom>
          </p:spPr>
          <p:txBody>
            <a:bodyPr lIns="0" tIns="0" rIns="0" bIns="0" rtlCol="0" anchor="t"/>
            <a:lstStyle/>
            <a:p>
              <a:pPr algn="ctr">
                <a:lnSpc>
                  <a:spcPts val="8119"/>
                </a:lnSpc>
              </a:pPr>
              <a:r>
                <a:rPr lang="en-US" sz="5800" b="1">
                  <a:solidFill>
                    <a:srgbClr val="000000"/>
                  </a:solidFill>
                  <a:latin typeface="Avenir Bold"/>
                  <a:ea typeface="Avenir Bold"/>
                  <a:cs typeface="Avenir Bold"/>
                  <a:sym typeface="Avenir Bold"/>
                </a:rPr>
                <a:t>Findings</a:t>
              </a:r>
            </a:p>
          </p:txBody>
        </p:sp>
      </p:grpSp>
      <p:grpSp>
        <p:nvGrpSpPr>
          <p:cNvPr id="12" name="Group 12"/>
          <p:cNvGrpSpPr/>
          <p:nvPr/>
        </p:nvGrpSpPr>
        <p:grpSpPr>
          <a:xfrm>
            <a:off x="921505" y="3325280"/>
            <a:ext cx="7548920" cy="5943177"/>
            <a:chOff x="0" y="0"/>
            <a:chExt cx="10065227" cy="7924236"/>
          </a:xfrm>
        </p:grpSpPr>
        <p:sp>
          <p:nvSpPr>
            <p:cNvPr id="13" name="Freeform 13"/>
            <p:cNvSpPr/>
            <p:nvPr/>
          </p:nvSpPr>
          <p:spPr>
            <a:xfrm>
              <a:off x="0" y="0"/>
              <a:ext cx="10065228" cy="7924236"/>
            </a:xfrm>
            <a:custGeom>
              <a:avLst/>
              <a:gdLst/>
              <a:ahLst/>
              <a:cxnLst/>
              <a:rect l="l" t="t" r="r" b="b"/>
              <a:pathLst>
                <a:path w="10065228" h="7924236">
                  <a:moveTo>
                    <a:pt x="0" y="0"/>
                  </a:moveTo>
                  <a:lnTo>
                    <a:pt x="10065228" y="0"/>
                  </a:lnTo>
                  <a:lnTo>
                    <a:pt x="10065228" y="7924236"/>
                  </a:lnTo>
                  <a:lnTo>
                    <a:pt x="0" y="7924236"/>
                  </a:lnTo>
                  <a:close/>
                </a:path>
              </a:pathLst>
            </a:custGeom>
            <a:solidFill>
              <a:srgbClr val="000000">
                <a:alpha val="0"/>
              </a:srgbClr>
            </a:solidFill>
          </p:spPr>
        </p:sp>
        <p:sp>
          <p:nvSpPr>
            <p:cNvPr id="14" name="TextBox 14"/>
            <p:cNvSpPr txBox="1"/>
            <p:nvPr/>
          </p:nvSpPr>
          <p:spPr>
            <a:xfrm>
              <a:off x="0" y="-247650"/>
              <a:ext cx="10065227" cy="8171886"/>
            </a:xfrm>
            <a:prstGeom prst="rect">
              <a:avLst/>
            </a:prstGeom>
          </p:spPr>
          <p:txBody>
            <a:bodyPr lIns="0" tIns="0" rIns="0" bIns="0" rtlCol="0" anchor="t"/>
            <a:lstStyle/>
            <a:p>
              <a:pPr algn="l">
                <a:lnSpc>
                  <a:spcPts val="5074"/>
                </a:lnSpc>
              </a:pPr>
              <a:endParaRPr/>
            </a:p>
            <a:p>
              <a:pPr marL="518154" lvl="1" indent="-259077" algn="l">
                <a:lnSpc>
                  <a:spcPts val="4871"/>
                </a:lnSpc>
                <a:buFont typeface="Arial"/>
                <a:buChar char="•"/>
              </a:pPr>
              <a:r>
                <a:rPr lang="en-US" sz="2399" b="1">
                  <a:solidFill>
                    <a:srgbClr val="0B3759"/>
                  </a:solidFill>
                  <a:latin typeface="Avenir Bold"/>
                  <a:ea typeface="Avenir Bold"/>
                  <a:cs typeface="Avenir Bold"/>
                  <a:sym typeface="Avenir Bold"/>
                </a:rPr>
                <a:t>Safety during travel</a:t>
              </a:r>
              <a:r>
                <a:rPr lang="en-US" sz="2399">
                  <a:solidFill>
                    <a:srgbClr val="000000"/>
                  </a:solidFill>
                  <a:latin typeface="Avenir"/>
                  <a:ea typeface="Avenir"/>
                  <a:cs typeface="Avenir"/>
                  <a:sym typeface="Avenir"/>
                </a:rPr>
                <a:t> is the predominant concern with over 50% extremely concerned, creating a fundamental barrier to field-based careers.</a:t>
              </a:r>
            </a:p>
            <a:p>
              <a:pPr marL="518154" lvl="1" indent="-259077" algn="l">
                <a:lnSpc>
                  <a:spcPts val="4871"/>
                </a:lnSpc>
                <a:buFont typeface="Arial"/>
                <a:buChar char="•"/>
              </a:pPr>
              <a:r>
                <a:rPr lang="en-US" sz="2399">
                  <a:solidFill>
                    <a:srgbClr val="000000"/>
                  </a:solidFill>
                  <a:latin typeface="Avenir"/>
                  <a:ea typeface="Avenir"/>
                  <a:cs typeface="Avenir"/>
                  <a:sym typeface="Avenir"/>
                </a:rPr>
                <a:t>Compensation inadequacy ranks second (45% extremely concerned), indicating economic barriers compound safety concerns.</a:t>
              </a:r>
            </a:p>
            <a:p>
              <a:pPr marL="518154" lvl="1" indent="-259077" algn="l">
                <a:lnSpc>
                  <a:spcPts val="4871"/>
                </a:lnSpc>
                <a:buFont typeface="Arial"/>
                <a:buChar char="•"/>
              </a:pPr>
              <a:r>
                <a:rPr lang="en-US" sz="2399">
                  <a:solidFill>
                    <a:srgbClr val="000000"/>
                  </a:solidFill>
                  <a:latin typeface="Avenir"/>
                  <a:ea typeface="Avenir"/>
                  <a:cs typeface="Avenir"/>
                  <a:sym typeface="Avenir"/>
                </a:rPr>
                <a:t>Rural infrastructure quality concerns (28% extremely concerned) reflect practical operational challenges rather than just cultural barriers.</a:t>
              </a:r>
            </a:p>
          </p:txBody>
        </p:sp>
      </p:grpSp>
      <p:sp>
        <p:nvSpPr>
          <p:cNvPr id="15" name="Freeform 15"/>
          <p:cNvSpPr/>
          <p:nvPr/>
        </p:nvSpPr>
        <p:spPr>
          <a:xfrm>
            <a:off x="8470426" y="3565027"/>
            <a:ext cx="9541589" cy="6476354"/>
          </a:xfrm>
          <a:custGeom>
            <a:avLst/>
            <a:gdLst/>
            <a:ahLst/>
            <a:cxnLst/>
            <a:rect l="l" t="t" r="r" b="b"/>
            <a:pathLst>
              <a:path w="9541589" h="6476354">
                <a:moveTo>
                  <a:pt x="0" y="0"/>
                </a:moveTo>
                <a:lnTo>
                  <a:pt x="9541589" y="0"/>
                </a:lnTo>
                <a:lnTo>
                  <a:pt x="9541589" y="6476353"/>
                </a:lnTo>
                <a:lnTo>
                  <a:pt x="0" y="6476353"/>
                </a:lnTo>
                <a:lnTo>
                  <a:pt x="0" y="0"/>
                </a:lnTo>
                <a:close/>
              </a:path>
            </a:pathLst>
          </a:custGeom>
          <a:blipFill>
            <a:blip r:embed="rId13"/>
            <a:stretch>
              <a:fillRect/>
            </a:stretch>
          </a:blipFill>
        </p:spPr>
      </p:sp>
      <p:sp>
        <p:nvSpPr>
          <p:cNvPr id="16" name="TextBox 16"/>
          <p:cNvSpPr txBox="1"/>
          <p:nvPr/>
        </p:nvSpPr>
        <p:spPr>
          <a:xfrm>
            <a:off x="1246936" y="3230030"/>
            <a:ext cx="9817574" cy="469900"/>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Avenir Bold"/>
                <a:ea typeface="Avenir Bold"/>
                <a:cs typeface="Avenir Bold"/>
                <a:sym typeface="Avenir Bold"/>
              </a:rPr>
              <a:t>Female Students' Concerns About Field-Based Agricultural Roles</a:t>
            </a:r>
          </a:p>
        </p:txBody>
      </p:sp>
      <p:sp>
        <p:nvSpPr>
          <p:cNvPr id="17" name="Freeform 17"/>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925337" y="1755436"/>
            <a:ext cx="13780370" cy="1063320"/>
            <a:chOff x="0" y="0"/>
            <a:chExt cx="18373827" cy="1417760"/>
          </a:xfrm>
        </p:grpSpPr>
        <p:sp>
          <p:nvSpPr>
            <p:cNvPr id="10" name="Freeform 10"/>
            <p:cNvSpPr/>
            <p:nvPr/>
          </p:nvSpPr>
          <p:spPr>
            <a:xfrm>
              <a:off x="0" y="0"/>
              <a:ext cx="18373827" cy="1417760"/>
            </a:xfrm>
            <a:custGeom>
              <a:avLst/>
              <a:gdLst/>
              <a:ahLst/>
              <a:cxnLst/>
              <a:rect l="l" t="t" r="r" b="b"/>
              <a:pathLst>
                <a:path w="18373827" h="1417760">
                  <a:moveTo>
                    <a:pt x="0" y="0"/>
                  </a:moveTo>
                  <a:lnTo>
                    <a:pt x="18373827" y="0"/>
                  </a:lnTo>
                  <a:lnTo>
                    <a:pt x="18373827" y="1417760"/>
                  </a:lnTo>
                  <a:lnTo>
                    <a:pt x="0" y="1417760"/>
                  </a:lnTo>
                  <a:close/>
                </a:path>
              </a:pathLst>
            </a:custGeom>
            <a:solidFill>
              <a:srgbClr val="000000">
                <a:alpha val="0"/>
              </a:srgbClr>
            </a:solidFill>
          </p:spPr>
        </p:sp>
        <p:sp>
          <p:nvSpPr>
            <p:cNvPr id="11" name="TextBox 11"/>
            <p:cNvSpPr txBox="1"/>
            <p:nvPr/>
          </p:nvSpPr>
          <p:spPr>
            <a:xfrm>
              <a:off x="0" y="-228600"/>
              <a:ext cx="18373827" cy="1646360"/>
            </a:xfrm>
            <a:prstGeom prst="rect">
              <a:avLst/>
            </a:prstGeom>
          </p:spPr>
          <p:txBody>
            <a:bodyPr lIns="0" tIns="0" rIns="0" bIns="0" rtlCol="0" anchor="t"/>
            <a:lstStyle/>
            <a:p>
              <a:pPr algn="ctr">
                <a:lnSpc>
                  <a:spcPts val="8119"/>
                </a:lnSpc>
              </a:pPr>
              <a:r>
                <a:rPr lang="en-US" sz="5800" b="1">
                  <a:solidFill>
                    <a:srgbClr val="000000"/>
                  </a:solidFill>
                  <a:latin typeface="Avenir Bold"/>
                  <a:ea typeface="Avenir Bold"/>
                  <a:cs typeface="Avenir Bold"/>
                  <a:sym typeface="Avenir Bold"/>
                </a:rPr>
                <a:t>Findings</a:t>
              </a:r>
            </a:p>
          </p:txBody>
        </p:sp>
      </p:grpSp>
      <p:grpSp>
        <p:nvGrpSpPr>
          <p:cNvPr id="12" name="Group 12"/>
          <p:cNvGrpSpPr/>
          <p:nvPr/>
        </p:nvGrpSpPr>
        <p:grpSpPr>
          <a:xfrm>
            <a:off x="921505" y="3334805"/>
            <a:ext cx="8111379" cy="5775429"/>
            <a:chOff x="0" y="0"/>
            <a:chExt cx="10815172" cy="7700572"/>
          </a:xfrm>
        </p:grpSpPr>
        <p:sp>
          <p:nvSpPr>
            <p:cNvPr id="13" name="Freeform 13"/>
            <p:cNvSpPr/>
            <p:nvPr/>
          </p:nvSpPr>
          <p:spPr>
            <a:xfrm>
              <a:off x="0" y="0"/>
              <a:ext cx="10815172" cy="7700572"/>
            </a:xfrm>
            <a:custGeom>
              <a:avLst/>
              <a:gdLst/>
              <a:ahLst/>
              <a:cxnLst/>
              <a:rect l="l" t="t" r="r" b="b"/>
              <a:pathLst>
                <a:path w="10815172" h="7700572">
                  <a:moveTo>
                    <a:pt x="0" y="0"/>
                  </a:moveTo>
                  <a:lnTo>
                    <a:pt x="10815172" y="0"/>
                  </a:lnTo>
                  <a:lnTo>
                    <a:pt x="10815172" y="7700572"/>
                  </a:lnTo>
                  <a:lnTo>
                    <a:pt x="0" y="7700572"/>
                  </a:lnTo>
                  <a:close/>
                </a:path>
              </a:pathLst>
            </a:custGeom>
            <a:solidFill>
              <a:srgbClr val="000000">
                <a:alpha val="0"/>
              </a:srgbClr>
            </a:solidFill>
          </p:spPr>
        </p:sp>
        <p:sp>
          <p:nvSpPr>
            <p:cNvPr id="14" name="TextBox 14"/>
            <p:cNvSpPr txBox="1"/>
            <p:nvPr/>
          </p:nvSpPr>
          <p:spPr>
            <a:xfrm>
              <a:off x="0" y="-247650"/>
              <a:ext cx="10815172" cy="7948222"/>
            </a:xfrm>
            <a:prstGeom prst="rect">
              <a:avLst/>
            </a:prstGeom>
          </p:spPr>
          <p:txBody>
            <a:bodyPr lIns="0" tIns="0" rIns="0" bIns="0" rtlCol="0" anchor="t"/>
            <a:lstStyle/>
            <a:p>
              <a:pPr algn="l">
                <a:lnSpc>
                  <a:spcPts val="5074"/>
                </a:lnSpc>
              </a:pPr>
              <a:endParaRPr/>
            </a:p>
            <a:p>
              <a:pPr marL="496564" lvl="1" indent="-248282" algn="l">
                <a:lnSpc>
                  <a:spcPts val="4668"/>
                </a:lnSpc>
                <a:buFont typeface="Arial"/>
                <a:buChar char="•"/>
              </a:pPr>
              <a:r>
                <a:rPr lang="en-US" sz="2299" b="1">
                  <a:solidFill>
                    <a:srgbClr val="000000"/>
                  </a:solidFill>
                  <a:latin typeface="Avenir Bold"/>
                  <a:ea typeface="Avenir Bold"/>
                  <a:cs typeface="Avenir Bold"/>
                  <a:sym typeface="Avenir Bold"/>
                </a:rPr>
                <a:t>Lack of formal training and mentorship </a:t>
              </a:r>
              <a:r>
                <a:rPr lang="en-US" sz="2299">
                  <a:solidFill>
                    <a:srgbClr val="000000"/>
                  </a:solidFill>
                  <a:latin typeface="Avenir"/>
                  <a:ea typeface="Avenir"/>
                  <a:cs typeface="Avenir"/>
                  <a:sym typeface="Avenir"/>
                </a:rPr>
                <a:t>(13.97%) is the top internship challenge, suggesting structural gaps in educational-to-professional transitions.</a:t>
              </a:r>
            </a:p>
            <a:p>
              <a:pPr marL="496564" lvl="1" indent="-248282" algn="l">
                <a:lnSpc>
                  <a:spcPts val="4668"/>
                </a:lnSpc>
                <a:buFont typeface="Arial"/>
                <a:buChar char="•"/>
              </a:pPr>
              <a:r>
                <a:rPr lang="en-US" sz="2299">
                  <a:solidFill>
                    <a:srgbClr val="000000"/>
                  </a:solidFill>
                  <a:latin typeface="Avenir"/>
                  <a:ea typeface="Avenir"/>
                  <a:cs typeface="Avenir"/>
                  <a:sym typeface="Avenir"/>
                </a:rPr>
                <a:t>Geographical and environmental constraints (12.50%) create physical barriers that disproportionately affect women's professional development.</a:t>
              </a:r>
            </a:p>
            <a:p>
              <a:pPr marL="496564" lvl="1" indent="-248282" algn="l">
                <a:lnSpc>
                  <a:spcPts val="4668"/>
                </a:lnSpc>
                <a:buFont typeface="Arial"/>
                <a:buChar char="•"/>
              </a:pPr>
              <a:r>
                <a:rPr lang="en-US" sz="2299">
                  <a:solidFill>
                    <a:srgbClr val="000000"/>
                  </a:solidFill>
                  <a:latin typeface="Avenir"/>
                  <a:ea typeface="Avenir"/>
                  <a:cs typeface="Avenir"/>
                  <a:sym typeface="Avenir"/>
                </a:rPr>
                <a:t>Limited exposure to cutting-edge practices (9.56%) indicates female interns may receive lower-quality professional experiences than male counterparts.</a:t>
              </a:r>
            </a:p>
          </p:txBody>
        </p:sp>
      </p:grpSp>
      <p:sp>
        <p:nvSpPr>
          <p:cNvPr id="15" name="Freeform 15"/>
          <p:cNvSpPr/>
          <p:nvPr/>
        </p:nvSpPr>
        <p:spPr>
          <a:xfrm>
            <a:off x="9144000" y="3325280"/>
            <a:ext cx="9056865" cy="6486980"/>
          </a:xfrm>
          <a:custGeom>
            <a:avLst/>
            <a:gdLst/>
            <a:ahLst/>
            <a:cxnLst/>
            <a:rect l="l" t="t" r="r" b="b"/>
            <a:pathLst>
              <a:path w="9056865" h="6486980">
                <a:moveTo>
                  <a:pt x="0" y="0"/>
                </a:moveTo>
                <a:lnTo>
                  <a:pt x="9056865" y="0"/>
                </a:lnTo>
                <a:lnTo>
                  <a:pt x="9056865" y="6486980"/>
                </a:lnTo>
                <a:lnTo>
                  <a:pt x="0" y="6486980"/>
                </a:lnTo>
                <a:lnTo>
                  <a:pt x="0" y="0"/>
                </a:lnTo>
                <a:close/>
              </a:path>
            </a:pathLst>
          </a:custGeom>
          <a:blipFill>
            <a:blip r:embed="rId13"/>
            <a:stretch>
              <a:fillRect/>
            </a:stretch>
          </a:blipFill>
        </p:spPr>
      </p:sp>
      <p:sp>
        <p:nvSpPr>
          <p:cNvPr id="16" name="TextBox 16"/>
          <p:cNvSpPr txBox="1"/>
          <p:nvPr/>
        </p:nvSpPr>
        <p:spPr>
          <a:xfrm>
            <a:off x="1237411" y="3230030"/>
            <a:ext cx="9817574" cy="469900"/>
          </a:xfrm>
          <a:prstGeom prst="rect">
            <a:avLst/>
          </a:prstGeom>
        </p:spPr>
        <p:txBody>
          <a:bodyPr lIns="0" tIns="0" rIns="0" bIns="0" rtlCol="0" anchor="t">
            <a:spAutoFit/>
          </a:bodyPr>
          <a:lstStyle/>
          <a:p>
            <a:pPr algn="l">
              <a:lnSpc>
                <a:spcPts val="3499"/>
              </a:lnSpc>
              <a:spcBef>
                <a:spcPct val="0"/>
              </a:spcBef>
            </a:pPr>
            <a:r>
              <a:rPr lang="en-US" sz="2499" b="1">
                <a:solidFill>
                  <a:srgbClr val="000000"/>
                </a:solidFill>
                <a:latin typeface="Avenir Bold"/>
                <a:ea typeface="Avenir Bold"/>
                <a:cs typeface="Avenir Bold"/>
                <a:sym typeface="Avenir Bold"/>
              </a:rPr>
              <a:t>Challenges Faced by Female Interns in Agribusiness</a:t>
            </a:r>
          </a:p>
        </p:txBody>
      </p:sp>
      <p:sp>
        <p:nvSpPr>
          <p:cNvPr id="17" name="Freeform 17"/>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4"/>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925337" y="1755436"/>
            <a:ext cx="13780370" cy="1063320"/>
            <a:chOff x="0" y="0"/>
            <a:chExt cx="18373827" cy="1417760"/>
          </a:xfrm>
        </p:grpSpPr>
        <p:sp>
          <p:nvSpPr>
            <p:cNvPr id="10" name="Freeform 10"/>
            <p:cNvSpPr/>
            <p:nvPr/>
          </p:nvSpPr>
          <p:spPr>
            <a:xfrm>
              <a:off x="0" y="0"/>
              <a:ext cx="18373827" cy="1417760"/>
            </a:xfrm>
            <a:custGeom>
              <a:avLst/>
              <a:gdLst/>
              <a:ahLst/>
              <a:cxnLst/>
              <a:rect l="l" t="t" r="r" b="b"/>
              <a:pathLst>
                <a:path w="18373827" h="1417760">
                  <a:moveTo>
                    <a:pt x="0" y="0"/>
                  </a:moveTo>
                  <a:lnTo>
                    <a:pt x="18373827" y="0"/>
                  </a:lnTo>
                  <a:lnTo>
                    <a:pt x="18373827" y="1417760"/>
                  </a:lnTo>
                  <a:lnTo>
                    <a:pt x="0" y="1417760"/>
                  </a:lnTo>
                  <a:close/>
                </a:path>
              </a:pathLst>
            </a:custGeom>
            <a:solidFill>
              <a:srgbClr val="000000">
                <a:alpha val="0"/>
              </a:srgbClr>
            </a:solidFill>
          </p:spPr>
        </p:sp>
        <p:sp>
          <p:nvSpPr>
            <p:cNvPr id="11" name="TextBox 11"/>
            <p:cNvSpPr txBox="1"/>
            <p:nvPr/>
          </p:nvSpPr>
          <p:spPr>
            <a:xfrm>
              <a:off x="0" y="-228600"/>
              <a:ext cx="18373827" cy="1646360"/>
            </a:xfrm>
            <a:prstGeom prst="rect">
              <a:avLst/>
            </a:prstGeom>
          </p:spPr>
          <p:txBody>
            <a:bodyPr lIns="0" tIns="0" rIns="0" bIns="0" rtlCol="0" anchor="t"/>
            <a:lstStyle/>
            <a:p>
              <a:pPr algn="ctr">
                <a:lnSpc>
                  <a:spcPts val="8119"/>
                </a:lnSpc>
              </a:pPr>
              <a:r>
                <a:rPr lang="en-US" sz="5800" b="1">
                  <a:solidFill>
                    <a:srgbClr val="000000"/>
                  </a:solidFill>
                  <a:latin typeface="Avenir Bold"/>
                  <a:ea typeface="Avenir Bold"/>
                  <a:cs typeface="Avenir Bold"/>
                  <a:sym typeface="Avenir Bold"/>
                </a:rPr>
                <a:t>Findings</a:t>
              </a:r>
            </a:p>
          </p:txBody>
        </p:sp>
      </p:grpSp>
      <p:grpSp>
        <p:nvGrpSpPr>
          <p:cNvPr id="12" name="Group 12"/>
          <p:cNvGrpSpPr/>
          <p:nvPr/>
        </p:nvGrpSpPr>
        <p:grpSpPr>
          <a:xfrm>
            <a:off x="1727826" y="4363415"/>
            <a:ext cx="8320620" cy="4894885"/>
            <a:chOff x="0" y="0"/>
            <a:chExt cx="11094160" cy="6526513"/>
          </a:xfrm>
        </p:grpSpPr>
        <p:sp>
          <p:nvSpPr>
            <p:cNvPr id="13" name="Freeform 13"/>
            <p:cNvSpPr/>
            <p:nvPr/>
          </p:nvSpPr>
          <p:spPr>
            <a:xfrm>
              <a:off x="0" y="0"/>
              <a:ext cx="11094160" cy="6526513"/>
            </a:xfrm>
            <a:custGeom>
              <a:avLst/>
              <a:gdLst/>
              <a:ahLst/>
              <a:cxnLst/>
              <a:rect l="l" t="t" r="r" b="b"/>
              <a:pathLst>
                <a:path w="11094160" h="6526513">
                  <a:moveTo>
                    <a:pt x="0" y="0"/>
                  </a:moveTo>
                  <a:lnTo>
                    <a:pt x="11094160" y="0"/>
                  </a:lnTo>
                  <a:lnTo>
                    <a:pt x="11094160" y="6526513"/>
                  </a:lnTo>
                  <a:lnTo>
                    <a:pt x="0" y="6526513"/>
                  </a:lnTo>
                  <a:close/>
                </a:path>
              </a:pathLst>
            </a:custGeom>
            <a:solidFill>
              <a:srgbClr val="000000">
                <a:alpha val="0"/>
              </a:srgbClr>
            </a:solidFill>
          </p:spPr>
        </p:sp>
        <p:sp>
          <p:nvSpPr>
            <p:cNvPr id="14" name="TextBox 14"/>
            <p:cNvSpPr txBox="1"/>
            <p:nvPr/>
          </p:nvSpPr>
          <p:spPr>
            <a:xfrm>
              <a:off x="0" y="-219075"/>
              <a:ext cx="11094160" cy="6745588"/>
            </a:xfrm>
            <a:prstGeom prst="rect">
              <a:avLst/>
            </a:prstGeom>
          </p:spPr>
          <p:txBody>
            <a:bodyPr lIns="0" tIns="0" rIns="0" bIns="0" rtlCol="0" anchor="t"/>
            <a:lstStyle/>
            <a:p>
              <a:pPr marL="474979" lvl="1" indent="-237490" algn="l">
                <a:lnSpc>
                  <a:spcPts val="4465"/>
                </a:lnSpc>
                <a:buFont typeface="Arial"/>
                <a:buChar char="•"/>
              </a:pPr>
              <a:r>
                <a:rPr lang="en-US" sz="2199">
                  <a:solidFill>
                    <a:srgbClr val="000000"/>
                  </a:solidFill>
                  <a:latin typeface="Avenir"/>
                  <a:ea typeface="Avenir"/>
                  <a:cs typeface="Avenir"/>
                  <a:sym typeface="Avenir"/>
                </a:rPr>
                <a:t>Skill development programs (61.07%) and safe transportation (53.69%) emerge as the highest priorities, combining professional growth with practical safety needs.</a:t>
              </a:r>
            </a:p>
            <a:p>
              <a:pPr marL="474979" lvl="1" indent="-237490" algn="l">
                <a:lnSpc>
                  <a:spcPts val="4465"/>
                </a:lnSpc>
                <a:buFont typeface="Arial"/>
                <a:buChar char="•"/>
              </a:pPr>
              <a:r>
                <a:rPr lang="en-US" sz="2199">
                  <a:solidFill>
                    <a:srgbClr val="000000"/>
                  </a:solidFill>
                  <a:latin typeface="Avenir"/>
                  <a:ea typeface="Avenir"/>
                  <a:cs typeface="Avenir"/>
                  <a:sym typeface="Avenir"/>
                </a:rPr>
                <a:t>Work-life integration mechanisms (clustered around 45-48%) are viewed not as accommodations but as strategic enablers for sustainable careers.</a:t>
              </a:r>
            </a:p>
            <a:p>
              <a:pPr marL="474979" lvl="1" indent="-237490" algn="l">
                <a:lnSpc>
                  <a:spcPts val="4465"/>
                </a:lnSpc>
                <a:buFont typeface="Arial"/>
                <a:buChar char="•"/>
              </a:pPr>
              <a:r>
                <a:rPr lang="en-US" sz="2199">
                  <a:solidFill>
                    <a:srgbClr val="000000"/>
                  </a:solidFill>
                  <a:latin typeface="Avenir"/>
                  <a:ea typeface="Avenir"/>
                  <a:cs typeface="Avenir"/>
                  <a:sym typeface="Avenir"/>
                </a:rPr>
                <a:t>Career development supports (45-46%) rank significantly higher than family-specific supports (25-29%), challenging stereotypes about women's professional motivations.</a:t>
              </a:r>
            </a:p>
          </p:txBody>
        </p:sp>
      </p:grpSp>
      <p:sp>
        <p:nvSpPr>
          <p:cNvPr id="15" name="Freeform 15"/>
          <p:cNvSpPr/>
          <p:nvPr/>
        </p:nvSpPr>
        <p:spPr>
          <a:xfrm>
            <a:off x="11128999" y="3198263"/>
            <a:ext cx="5562195" cy="6164471"/>
          </a:xfrm>
          <a:custGeom>
            <a:avLst/>
            <a:gdLst/>
            <a:ahLst/>
            <a:cxnLst/>
            <a:rect l="l" t="t" r="r" b="b"/>
            <a:pathLst>
              <a:path w="5562195" h="6164471">
                <a:moveTo>
                  <a:pt x="0" y="0"/>
                </a:moveTo>
                <a:lnTo>
                  <a:pt x="5562195" y="0"/>
                </a:lnTo>
                <a:lnTo>
                  <a:pt x="5562195" y="6164471"/>
                </a:lnTo>
                <a:lnTo>
                  <a:pt x="0" y="6164471"/>
                </a:lnTo>
                <a:lnTo>
                  <a:pt x="0" y="0"/>
                </a:lnTo>
                <a:close/>
              </a:path>
            </a:pathLst>
          </a:custGeom>
          <a:blipFill>
            <a:blip r:embed="rId13"/>
            <a:stretch>
              <a:fillRect/>
            </a:stretch>
          </a:blipFill>
        </p:spPr>
      </p:sp>
      <p:sp>
        <p:nvSpPr>
          <p:cNvPr id="16" name="TextBox 16"/>
          <p:cNvSpPr txBox="1"/>
          <p:nvPr/>
        </p:nvSpPr>
        <p:spPr>
          <a:xfrm>
            <a:off x="2036695" y="3103013"/>
            <a:ext cx="6694449" cy="908050"/>
          </a:xfrm>
          <a:prstGeom prst="rect">
            <a:avLst/>
          </a:prstGeom>
        </p:spPr>
        <p:txBody>
          <a:bodyPr lIns="0" tIns="0" rIns="0" bIns="0" rtlCol="0" anchor="t">
            <a:spAutoFit/>
          </a:bodyPr>
          <a:lstStyle/>
          <a:p>
            <a:pPr algn="l">
              <a:lnSpc>
                <a:spcPts val="3499"/>
              </a:lnSpc>
              <a:spcBef>
                <a:spcPct val="0"/>
              </a:spcBef>
            </a:pPr>
            <a:r>
              <a:rPr lang="en-US" sz="2499" b="1">
                <a:solidFill>
                  <a:srgbClr val="000000"/>
                </a:solidFill>
                <a:latin typeface="Avenir Bold"/>
                <a:ea typeface="Avenir Bold"/>
                <a:cs typeface="Avenir Bold"/>
                <a:sym typeface="Avenir Bold"/>
              </a:rPr>
              <a:t>Support Systems That Would Encourage Women to Pursue Agribusiness Careers</a:t>
            </a:r>
          </a:p>
        </p:txBody>
      </p:sp>
      <p:sp>
        <p:nvSpPr>
          <p:cNvPr id="17" name="Freeform 17"/>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4"/>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925337" y="1755436"/>
            <a:ext cx="13780370" cy="1063320"/>
            <a:chOff x="0" y="0"/>
            <a:chExt cx="18373827" cy="1417760"/>
          </a:xfrm>
        </p:grpSpPr>
        <p:sp>
          <p:nvSpPr>
            <p:cNvPr id="10" name="Freeform 10"/>
            <p:cNvSpPr/>
            <p:nvPr/>
          </p:nvSpPr>
          <p:spPr>
            <a:xfrm>
              <a:off x="0" y="0"/>
              <a:ext cx="18373827" cy="1417760"/>
            </a:xfrm>
            <a:custGeom>
              <a:avLst/>
              <a:gdLst/>
              <a:ahLst/>
              <a:cxnLst/>
              <a:rect l="l" t="t" r="r" b="b"/>
              <a:pathLst>
                <a:path w="18373827" h="1417760">
                  <a:moveTo>
                    <a:pt x="0" y="0"/>
                  </a:moveTo>
                  <a:lnTo>
                    <a:pt x="18373827" y="0"/>
                  </a:lnTo>
                  <a:lnTo>
                    <a:pt x="18373827" y="1417760"/>
                  </a:lnTo>
                  <a:lnTo>
                    <a:pt x="0" y="1417760"/>
                  </a:lnTo>
                  <a:close/>
                </a:path>
              </a:pathLst>
            </a:custGeom>
            <a:solidFill>
              <a:srgbClr val="000000">
                <a:alpha val="0"/>
              </a:srgbClr>
            </a:solidFill>
          </p:spPr>
        </p:sp>
        <p:sp>
          <p:nvSpPr>
            <p:cNvPr id="11" name="TextBox 11"/>
            <p:cNvSpPr txBox="1"/>
            <p:nvPr/>
          </p:nvSpPr>
          <p:spPr>
            <a:xfrm>
              <a:off x="0" y="-228600"/>
              <a:ext cx="18373827" cy="1646360"/>
            </a:xfrm>
            <a:prstGeom prst="rect">
              <a:avLst/>
            </a:prstGeom>
          </p:spPr>
          <p:txBody>
            <a:bodyPr lIns="0" tIns="0" rIns="0" bIns="0" rtlCol="0" anchor="t"/>
            <a:lstStyle/>
            <a:p>
              <a:pPr algn="ctr">
                <a:lnSpc>
                  <a:spcPts val="8119"/>
                </a:lnSpc>
              </a:pPr>
              <a:r>
                <a:rPr lang="en-US" sz="5800" b="1">
                  <a:solidFill>
                    <a:srgbClr val="000000"/>
                  </a:solidFill>
                  <a:latin typeface="Avenir Bold"/>
                  <a:ea typeface="Avenir Bold"/>
                  <a:cs typeface="Avenir Bold"/>
                  <a:sym typeface="Avenir Bold"/>
                </a:rPr>
                <a:t>Workforce Composition Analysis</a:t>
              </a:r>
            </a:p>
          </p:txBody>
        </p:sp>
      </p:grpSp>
      <p:grpSp>
        <p:nvGrpSpPr>
          <p:cNvPr id="12" name="Group 12"/>
          <p:cNvGrpSpPr/>
          <p:nvPr/>
        </p:nvGrpSpPr>
        <p:grpSpPr>
          <a:xfrm>
            <a:off x="1925337" y="2818756"/>
            <a:ext cx="13780370" cy="963021"/>
            <a:chOff x="0" y="0"/>
            <a:chExt cx="18373827" cy="1284028"/>
          </a:xfrm>
        </p:grpSpPr>
        <p:sp>
          <p:nvSpPr>
            <p:cNvPr id="13" name="Freeform 13"/>
            <p:cNvSpPr/>
            <p:nvPr/>
          </p:nvSpPr>
          <p:spPr>
            <a:xfrm>
              <a:off x="0" y="0"/>
              <a:ext cx="18373827" cy="1284028"/>
            </a:xfrm>
            <a:custGeom>
              <a:avLst/>
              <a:gdLst/>
              <a:ahLst/>
              <a:cxnLst/>
              <a:rect l="l" t="t" r="r" b="b"/>
              <a:pathLst>
                <a:path w="18373827" h="1284028">
                  <a:moveTo>
                    <a:pt x="0" y="0"/>
                  </a:moveTo>
                  <a:lnTo>
                    <a:pt x="18373827" y="0"/>
                  </a:lnTo>
                  <a:lnTo>
                    <a:pt x="18373827" y="1284028"/>
                  </a:lnTo>
                  <a:lnTo>
                    <a:pt x="0" y="1284028"/>
                  </a:lnTo>
                  <a:close/>
                </a:path>
              </a:pathLst>
            </a:custGeom>
            <a:solidFill>
              <a:srgbClr val="000000">
                <a:alpha val="0"/>
              </a:srgbClr>
            </a:solidFill>
          </p:spPr>
        </p:sp>
        <p:sp>
          <p:nvSpPr>
            <p:cNvPr id="14" name="TextBox 14"/>
            <p:cNvSpPr txBox="1"/>
            <p:nvPr/>
          </p:nvSpPr>
          <p:spPr>
            <a:xfrm>
              <a:off x="0" y="-171450"/>
              <a:ext cx="18373827" cy="1455478"/>
            </a:xfrm>
            <a:prstGeom prst="rect">
              <a:avLst/>
            </a:prstGeom>
          </p:spPr>
          <p:txBody>
            <a:bodyPr lIns="0" tIns="0" rIns="0" bIns="0" rtlCol="0" anchor="t"/>
            <a:lstStyle/>
            <a:p>
              <a:pPr algn="ctr">
                <a:lnSpc>
                  <a:spcPts val="6020"/>
                </a:lnSpc>
              </a:pPr>
              <a:r>
                <a:rPr lang="en-US" sz="4300" b="1">
                  <a:solidFill>
                    <a:srgbClr val="000000"/>
                  </a:solidFill>
                  <a:latin typeface="Avenir Bold"/>
                  <a:ea typeface="Avenir Bold"/>
                  <a:cs typeface="Avenir Bold"/>
                  <a:sym typeface="Avenir Bold"/>
                </a:rPr>
                <a:t>Gender Distribution in Agribusiness:</a:t>
              </a:r>
            </a:p>
          </p:txBody>
        </p:sp>
      </p:grpSp>
      <p:grpSp>
        <p:nvGrpSpPr>
          <p:cNvPr id="15" name="Group 15"/>
          <p:cNvGrpSpPr/>
          <p:nvPr/>
        </p:nvGrpSpPr>
        <p:grpSpPr>
          <a:xfrm>
            <a:off x="4334698" y="4008927"/>
            <a:ext cx="6882906" cy="2650186"/>
            <a:chOff x="0" y="0"/>
            <a:chExt cx="9177208" cy="3533581"/>
          </a:xfrm>
        </p:grpSpPr>
        <p:sp>
          <p:nvSpPr>
            <p:cNvPr id="16" name="Freeform 16"/>
            <p:cNvSpPr/>
            <p:nvPr/>
          </p:nvSpPr>
          <p:spPr>
            <a:xfrm>
              <a:off x="0" y="0"/>
              <a:ext cx="9177208" cy="3533581"/>
            </a:xfrm>
            <a:custGeom>
              <a:avLst/>
              <a:gdLst/>
              <a:ahLst/>
              <a:cxnLst/>
              <a:rect l="l" t="t" r="r" b="b"/>
              <a:pathLst>
                <a:path w="9177208" h="3533581">
                  <a:moveTo>
                    <a:pt x="0" y="0"/>
                  </a:moveTo>
                  <a:lnTo>
                    <a:pt x="9177208" y="0"/>
                  </a:lnTo>
                  <a:lnTo>
                    <a:pt x="9177208" y="3533581"/>
                  </a:lnTo>
                  <a:lnTo>
                    <a:pt x="0" y="3533581"/>
                  </a:lnTo>
                  <a:close/>
                </a:path>
              </a:pathLst>
            </a:custGeom>
            <a:solidFill>
              <a:srgbClr val="000000">
                <a:alpha val="0"/>
              </a:srgbClr>
            </a:solidFill>
          </p:spPr>
        </p:sp>
        <p:sp>
          <p:nvSpPr>
            <p:cNvPr id="17" name="TextBox 17"/>
            <p:cNvSpPr txBox="1"/>
            <p:nvPr/>
          </p:nvSpPr>
          <p:spPr>
            <a:xfrm>
              <a:off x="0" y="-276225"/>
              <a:ext cx="9177208" cy="3809806"/>
            </a:xfrm>
            <a:prstGeom prst="rect">
              <a:avLst/>
            </a:prstGeom>
          </p:spPr>
          <p:txBody>
            <a:bodyPr lIns="0" tIns="0" rIns="0" bIns="0" rtlCol="0" anchor="t"/>
            <a:lstStyle/>
            <a:p>
              <a:pPr marL="604518" lvl="1" indent="-302259" algn="l">
                <a:lnSpc>
                  <a:spcPts val="5683"/>
                </a:lnSpc>
                <a:buAutoNum type="arabicPeriod"/>
              </a:pPr>
              <a:r>
                <a:rPr lang="en-US" sz="2799">
                  <a:solidFill>
                    <a:srgbClr val="000000"/>
                  </a:solidFill>
                  <a:latin typeface="Avenir"/>
                  <a:ea typeface="Avenir"/>
                  <a:cs typeface="Avenir"/>
                  <a:sym typeface="Avenir"/>
                </a:rPr>
                <a:t>Permanent Employees: 6.35% women</a:t>
              </a:r>
            </a:p>
            <a:p>
              <a:pPr marL="604518" lvl="1" indent="-302259" algn="l">
                <a:lnSpc>
                  <a:spcPts val="5683"/>
                </a:lnSpc>
                <a:buAutoNum type="arabicPeriod"/>
              </a:pPr>
              <a:r>
                <a:rPr lang="en-US" sz="2799">
                  <a:solidFill>
                    <a:srgbClr val="000000"/>
                  </a:solidFill>
                  <a:latin typeface="Avenir"/>
                  <a:ea typeface="Avenir"/>
                  <a:cs typeface="Avenir"/>
                  <a:sym typeface="Avenir"/>
                </a:rPr>
                <a:t>Temp/Contract: 9.39% women</a:t>
              </a:r>
            </a:p>
            <a:p>
              <a:pPr marL="604518" lvl="1" indent="-302259" algn="l">
                <a:lnSpc>
                  <a:spcPts val="5683"/>
                </a:lnSpc>
                <a:buAutoNum type="arabicPeriod"/>
              </a:pPr>
              <a:r>
                <a:rPr lang="en-US" sz="2799">
                  <a:solidFill>
                    <a:srgbClr val="000000"/>
                  </a:solidFill>
                  <a:latin typeface="Avenir"/>
                  <a:ea typeface="Avenir"/>
                  <a:cs typeface="Avenir"/>
                  <a:sym typeface="Avenir"/>
                </a:rPr>
                <a:t>Management: 12.99% women</a:t>
              </a:r>
            </a:p>
            <a:p>
              <a:pPr marL="604518" lvl="1" indent="-302259" algn="l">
                <a:lnSpc>
                  <a:spcPts val="5683"/>
                </a:lnSpc>
                <a:buAutoNum type="arabicPeriod"/>
              </a:pPr>
              <a:r>
                <a:rPr lang="en-US" sz="2799">
                  <a:solidFill>
                    <a:srgbClr val="000000"/>
                  </a:solidFill>
                  <a:latin typeface="Avenir"/>
                  <a:ea typeface="Avenir"/>
                  <a:cs typeface="Avenir"/>
                  <a:sym typeface="Avenir"/>
                </a:rPr>
                <a:t>Board Members: 20.36% women</a:t>
              </a:r>
            </a:p>
          </p:txBody>
        </p:sp>
      </p:grpSp>
      <p:sp>
        <p:nvSpPr>
          <p:cNvPr id="18" name="TextBox 18"/>
          <p:cNvSpPr txBox="1"/>
          <p:nvPr/>
        </p:nvSpPr>
        <p:spPr>
          <a:xfrm>
            <a:off x="3135871" y="7032878"/>
            <a:ext cx="11694023" cy="611504"/>
          </a:xfrm>
          <a:prstGeom prst="rect">
            <a:avLst/>
          </a:prstGeom>
        </p:spPr>
        <p:txBody>
          <a:bodyPr lIns="0" tIns="0" rIns="0" bIns="0" rtlCol="0" anchor="t">
            <a:spAutoFit/>
          </a:bodyPr>
          <a:lstStyle/>
          <a:p>
            <a:pPr marL="0" lvl="0" indent="0" algn="l">
              <a:lnSpc>
                <a:spcPts val="2520"/>
              </a:lnSpc>
              <a:spcBef>
                <a:spcPct val="0"/>
              </a:spcBef>
            </a:pPr>
            <a:r>
              <a:rPr lang="en-US" sz="1800" i="1" u="none" strike="noStrike">
                <a:solidFill>
                  <a:srgbClr val="000000"/>
                </a:solidFill>
                <a:latin typeface="Canva Sans Italics"/>
                <a:ea typeface="Canva Sans Italics"/>
                <a:cs typeface="Canva Sans Italics"/>
                <a:sym typeface="Canva Sans Italics"/>
              </a:rPr>
              <a:t>Female representation increases slightly in board positions due to regulatory mandates, but operational leadership remains dominated by men.</a:t>
            </a:r>
          </a:p>
        </p:txBody>
      </p:sp>
      <p:sp>
        <p:nvSpPr>
          <p:cNvPr id="19" name="TextBox 19"/>
          <p:cNvSpPr txBox="1"/>
          <p:nvPr/>
        </p:nvSpPr>
        <p:spPr>
          <a:xfrm>
            <a:off x="3135871" y="8018146"/>
            <a:ext cx="11694023" cy="925829"/>
          </a:xfrm>
          <a:prstGeom prst="rect">
            <a:avLst/>
          </a:prstGeom>
        </p:spPr>
        <p:txBody>
          <a:bodyPr lIns="0" tIns="0" rIns="0" bIns="0" rtlCol="0" anchor="t">
            <a:spAutoFit/>
          </a:bodyPr>
          <a:lstStyle/>
          <a:p>
            <a:pPr marL="0" lvl="0" indent="0" algn="l">
              <a:lnSpc>
                <a:spcPts val="2520"/>
              </a:lnSpc>
              <a:spcBef>
                <a:spcPct val="0"/>
              </a:spcBef>
            </a:pPr>
            <a:r>
              <a:rPr lang="en-US" sz="1800" i="1" u="none" strike="noStrike">
                <a:solidFill>
                  <a:srgbClr val="000000"/>
                </a:solidFill>
                <a:latin typeface="Canva Sans Italics"/>
                <a:ea typeface="Canva Sans Italics"/>
                <a:cs typeface="Canva Sans Italics"/>
                <a:sym typeface="Canva Sans Italics"/>
              </a:rPr>
              <a:t>Key Workforce Insights:</a:t>
            </a:r>
          </a:p>
          <a:p>
            <a:pPr marL="0" lvl="0" indent="0" algn="l">
              <a:lnSpc>
                <a:spcPts val="2520"/>
              </a:lnSpc>
              <a:spcBef>
                <a:spcPct val="0"/>
              </a:spcBef>
            </a:pPr>
            <a:r>
              <a:rPr lang="en-US" sz="1800" i="1" u="none" strike="noStrike">
                <a:solidFill>
                  <a:srgbClr val="000000"/>
                </a:solidFill>
                <a:latin typeface="Canva Sans Italics"/>
                <a:ea typeface="Canva Sans Italics"/>
                <a:cs typeface="Canva Sans Italics"/>
                <a:sym typeface="Canva Sans Italics"/>
              </a:rPr>
              <a:t>Sticky Floor Phenomenon: Women remain concentrated in temporary positions (13% vs 7.58% in permanent roles), suggesting systemic barriers to securing stable employment.</a:t>
            </a:r>
          </a:p>
        </p:txBody>
      </p:sp>
      <p:sp>
        <p:nvSpPr>
          <p:cNvPr id="20" name="Freeform 20"/>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386108" y="1822705"/>
            <a:ext cx="15515784" cy="965086"/>
            <a:chOff x="0" y="0"/>
            <a:chExt cx="20687712" cy="1286781"/>
          </a:xfrm>
        </p:grpSpPr>
        <p:sp>
          <p:nvSpPr>
            <p:cNvPr id="10" name="Freeform 10"/>
            <p:cNvSpPr/>
            <p:nvPr/>
          </p:nvSpPr>
          <p:spPr>
            <a:xfrm>
              <a:off x="0" y="0"/>
              <a:ext cx="20687712" cy="1286781"/>
            </a:xfrm>
            <a:custGeom>
              <a:avLst/>
              <a:gdLst/>
              <a:ahLst/>
              <a:cxnLst/>
              <a:rect l="l" t="t" r="r" b="b"/>
              <a:pathLst>
                <a:path w="20687712" h="1286781">
                  <a:moveTo>
                    <a:pt x="0" y="0"/>
                  </a:moveTo>
                  <a:lnTo>
                    <a:pt x="20687712" y="0"/>
                  </a:lnTo>
                  <a:lnTo>
                    <a:pt x="20687712" y="1286781"/>
                  </a:lnTo>
                  <a:lnTo>
                    <a:pt x="0" y="1286781"/>
                  </a:lnTo>
                  <a:close/>
                </a:path>
              </a:pathLst>
            </a:custGeom>
            <a:solidFill>
              <a:srgbClr val="000000">
                <a:alpha val="0"/>
              </a:srgbClr>
            </a:solidFill>
          </p:spPr>
        </p:sp>
        <p:sp>
          <p:nvSpPr>
            <p:cNvPr id="11" name="TextBox 11"/>
            <p:cNvSpPr txBox="1"/>
            <p:nvPr/>
          </p:nvSpPr>
          <p:spPr>
            <a:xfrm>
              <a:off x="0" y="-209550"/>
              <a:ext cx="20687712" cy="1496331"/>
            </a:xfrm>
            <a:prstGeom prst="rect">
              <a:avLst/>
            </a:prstGeom>
          </p:spPr>
          <p:txBody>
            <a:bodyPr lIns="0" tIns="0" rIns="0" bIns="0" rtlCol="0" anchor="t"/>
            <a:lstStyle/>
            <a:p>
              <a:pPr algn="ctr">
                <a:lnSpc>
                  <a:spcPts val="7420"/>
                </a:lnSpc>
              </a:pPr>
              <a:r>
                <a:rPr lang="en-US" sz="5300" b="1">
                  <a:solidFill>
                    <a:srgbClr val="000000"/>
                  </a:solidFill>
                  <a:latin typeface="Avenir Bold"/>
                  <a:ea typeface="Avenir Bold"/>
                  <a:cs typeface="Avenir Bold"/>
                  <a:sym typeface="Avenir Bold"/>
                </a:rPr>
                <a:t>Success Stories - Transformative Initiatives</a:t>
              </a:r>
            </a:p>
          </p:txBody>
        </p:sp>
      </p:grpSp>
      <p:grpSp>
        <p:nvGrpSpPr>
          <p:cNvPr id="12" name="Group 12"/>
          <p:cNvGrpSpPr/>
          <p:nvPr/>
        </p:nvGrpSpPr>
        <p:grpSpPr>
          <a:xfrm>
            <a:off x="2186641" y="3469519"/>
            <a:ext cx="15296254" cy="5347097"/>
            <a:chOff x="0" y="0"/>
            <a:chExt cx="20395005" cy="7129462"/>
          </a:xfrm>
        </p:grpSpPr>
        <p:sp>
          <p:nvSpPr>
            <p:cNvPr id="13" name="Freeform 13"/>
            <p:cNvSpPr/>
            <p:nvPr/>
          </p:nvSpPr>
          <p:spPr>
            <a:xfrm>
              <a:off x="0" y="0"/>
              <a:ext cx="20395006" cy="7129462"/>
            </a:xfrm>
            <a:custGeom>
              <a:avLst/>
              <a:gdLst/>
              <a:ahLst/>
              <a:cxnLst/>
              <a:rect l="l" t="t" r="r" b="b"/>
              <a:pathLst>
                <a:path w="20395006" h="7129462">
                  <a:moveTo>
                    <a:pt x="0" y="0"/>
                  </a:moveTo>
                  <a:lnTo>
                    <a:pt x="20395006" y="0"/>
                  </a:lnTo>
                  <a:lnTo>
                    <a:pt x="20395006" y="7129462"/>
                  </a:lnTo>
                  <a:lnTo>
                    <a:pt x="0" y="7129462"/>
                  </a:lnTo>
                  <a:close/>
                </a:path>
              </a:pathLst>
            </a:custGeom>
            <a:solidFill>
              <a:srgbClr val="000000">
                <a:alpha val="0"/>
              </a:srgbClr>
            </a:solidFill>
          </p:spPr>
        </p:sp>
        <p:sp>
          <p:nvSpPr>
            <p:cNvPr id="14" name="TextBox 14"/>
            <p:cNvSpPr txBox="1"/>
            <p:nvPr/>
          </p:nvSpPr>
          <p:spPr>
            <a:xfrm>
              <a:off x="0" y="-333375"/>
              <a:ext cx="20395005" cy="7462837"/>
            </a:xfrm>
            <a:prstGeom prst="rect">
              <a:avLst/>
            </a:prstGeom>
          </p:spPr>
          <p:txBody>
            <a:bodyPr lIns="0" tIns="0" rIns="0" bIns="0" rtlCol="0" anchor="t"/>
            <a:lstStyle/>
            <a:p>
              <a:pPr algn="l">
                <a:lnSpc>
                  <a:spcPts val="6509"/>
                </a:lnSpc>
              </a:pPr>
              <a:r>
                <a:rPr lang="en-US" sz="3099">
                  <a:solidFill>
                    <a:srgbClr val="000000"/>
                  </a:solidFill>
                  <a:latin typeface="Avenir"/>
                  <a:ea typeface="Avenir"/>
                  <a:cs typeface="Avenir"/>
                  <a:sym typeface="Avenir"/>
                </a:rPr>
                <a:t>Leading companies demonstrate transformative approaches: </a:t>
              </a:r>
              <a:r>
                <a:rPr lang="en-US" sz="3099" b="1">
                  <a:solidFill>
                    <a:srgbClr val="000000"/>
                  </a:solidFill>
                  <a:latin typeface="Avenir Bold"/>
                  <a:ea typeface="Avenir Bold"/>
                  <a:cs typeface="Avenir Bold"/>
                  <a:sym typeface="Avenir Bold"/>
                </a:rPr>
                <a:t>Bayer's Samavesh Initiative </a:t>
              </a:r>
              <a:r>
                <a:rPr lang="en-US" sz="3099">
                  <a:solidFill>
                    <a:srgbClr val="000000"/>
                  </a:solidFill>
                  <a:latin typeface="Avenir"/>
                  <a:ea typeface="Avenir"/>
                  <a:cs typeface="Avenir"/>
                  <a:sym typeface="Avenir"/>
                </a:rPr>
                <a:t>combines academic and field training with safety modules, </a:t>
              </a:r>
              <a:r>
                <a:rPr lang="en-US" sz="3099" b="1">
                  <a:solidFill>
                    <a:srgbClr val="000000"/>
                  </a:solidFill>
                  <a:latin typeface="Avenir Bold"/>
                  <a:ea typeface="Avenir Bold"/>
                  <a:cs typeface="Avenir Bold"/>
                  <a:sym typeface="Avenir Bold"/>
                </a:rPr>
                <a:t>UPL's Women in Agriculture </a:t>
              </a:r>
              <a:r>
                <a:rPr lang="en-US" sz="3099">
                  <a:solidFill>
                    <a:srgbClr val="000000"/>
                  </a:solidFill>
                  <a:latin typeface="Avenir"/>
                  <a:ea typeface="Avenir"/>
                  <a:cs typeface="Avenir"/>
                  <a:sym typeface="Avenir"/>
                </a:rPr>
                <a:t>employs women as field partners (Krishi Mitras), </a:t>
              </a:r>
              <a:r>
                <a:rPr lang="en-US" sz="3099" b="1">
                  <a:solidFill>
                    <a:srgbClr val="000000"/>
                  </a:solidFill>
                  <a:latin typeface="Avenir Bold"/>
                  <a:ea typeface="Avenir Bold"/>
                  <a:cs typeface="Avenir Bold"/>
                  <a:sym typeface="Avenir Bold"/>
                </a:rPr>
                <a:t>Mahindra's SOAR Program </a:t>
              </a:r>
              <a:r>
                <a:rPr lang="en-US" sz="3099">
                  <a:solidFill>
                    <a:srgbClr val="000000"/>
                  </a:solidFill>
                  <a:latin typeface="Avenir"/>
                  <a:ea typeface="Avenir"/>
                  <a:cs typeface="Avenir"/>
                  <a:sym typeface="Avenir"/>
                </a:rPr>
                <a:t>offers structured returnships for mid-career women, and </a:t>
              </a:r>
              <a:r>
                <a:rPr lang="en-US" sz="3099" b="1">
                  <a:solidFill>
                    <a:srgbClr val="000000"/>
                  </a:solidFill>
                  <a:latin typeface="Avenir Bold"/>
                  <a:ea typeface="Avenir Bold"/>
                  <a:cs typeface="Avenir Bold"/>
                  <a:sym typeface="Avenir Bold"/>
                </a:rPr>
                <a:t>Tata's Women in Blue </a:t>
              </a:r>
              <a:r>
                <a:rPr lang="en-US" sz="3099">
                  <a:solidFill>
                    <a:srgbClr val="000000"/>
                  </a:solidFill>
                  <a:latin typeface="Avenir"/>
                  <a:ea typeface="Avenir"/>
                  <a:cs typeface="Avenir"/>
                  <a:sym typeface="Avenir"/>
                </a:rPr>
                <a:t>Initiative dramatically increased female manufacturing representation through specialized skills development.</a:t>
              </a:r>
            </a:p>
          </p:txBody>
        </p:sp>
      </p:grpSp>
      <p:sp>
        <p:nvSpPr>
          <p:cNvPr id="15" name="Freeform 15"/>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386108" y="1822705"/>
            <a:ext cx="15515784" cy="965086"/>
            <a:chOff x="0" y="0"/>
            <a:chExt cx="20687712" cy="1286781"/>
          </a:xfrm>
        </p:grpSpPr>
        <p:sp>
          <p:nvSpPr>
            <p:cNvPr id="10" name="Freeform 10"/>
            <p:cNvSpPr/>
            <p:nvPr/>
          </p:nvSpPr>
          <p:spPr>
            <a:xfrm>
              <a:off x="0" y="0"/>
              <a:ext cx="20687712" cy="1286781"/>
            </a:xfrm>
            <a:custGeom>
              <a:avLst/>
              <a:gdLst/>
              <a:ahLst/>
              <a:cxnLst/>
              <a:rect l="l" t="t" r="r" b="b"/>
              <a:pathLst>
                <a:path w="20687712" h="1286781">
                  <a:moveTo>
                    <a:pt x="0" y="0"/>
                  </a:moveTo>
                  <a:lnTo>
                    <a:pt x="20687712" y="0"/>
                  </a:lnTo>
                  <a:lnTo>
                    <a:pt x="20687712" y="1286781"/>
                  </a:lnTo>
                  <a:lnTo>
                    <a:pt x="0" y="1286781"/>
                  </a:lnTo>
                  <a:close/>
                </a:path>
              </a:pathLst>
            </a:custGeom>
            <a:solidFill>
              <a:srgbClr val="000000">
                <a:alpha val="0"/>
              </a:srgbClr>
            </a:solidFill>
          </p:spPr>
        </p:sp>
        <p:sp>
          <p:nvSpPr>
            <p:cNvPr id="11" name="TextBox 11"/>
            <p:cNvSpPr txBox="1"/>
            <p:nvPr/>
          </p:nvSpPr>
          <p:spPr>
            <a:xfrm>
              <a:off x="0" y="-209550"/>
              <a:ext cx="20687712" cy="1496331"/>
            </a:xfrm>
            <a:prstGeom prst="rect">
              <a:avLst/>
            </a:prstGeom>
          </p:spPr>
          <p:txBody>
            <a:bodyPr lIns="0" tIns="0" rIns="0" bIns="0" rtlCol="0" anchor="t"/>
            <a:lstStyle/>
            <a:p>
              <a:pPr algn="ctr">
                <a:lnSpc>
                  <a:spcPts val="7420"/>
                </a:lnSpc>
              </a:pPr>
              <a:r>
                <a:rPr lang="en-US" sz="5300" b="1">
                  <a:solidFill>
                    <a:srgbClr val="000000"/>
                  </a:solidFill>
                  <a:latin typeface="Avenir Bold"/>
                  <a:ea typeface="Avenir Bold"/>
                  <a:cs typeface="Avenir Bold"/>
                  <a:sym typeface="Avenir Bold"/>
                </a:rPr>
                <a:t>Strategic Recommendations - Immediate Actions </a:t>
              </a:r>
            </a:p>
          </p:txBody>
        </p:sp>
      </p:grpSp>
      <p:grpSp>
        <p:nvGrpSpPr>
          <p:cNvPr id="12" name="Group 12"/>
          <p:cNvGrpSpPr/>
          <p:nvPr/>
        </p:nvGrpSpPr>
        <p:grpSpPr>
          <a:xfrm>
            <a:off x="1373788" y="2957246"/>
            <a:ext cx="16483742" cy="7124458"/>
            <a:chOff x="0" y="0"/>
            <a:chExt cx="21978323" cy="9499278"/>
          </a:xfrm>
        </p:grpSpPr>
        <p:sp>
          <p:nvSpPr>
            <p:cNvPr id="13" name="Freeform 13"/>
            <p:cNvSpPr/>
            <p:nvPr/>
          </p:nvSpPr>
          <p:spPr>
            <a:xfrm>
              <a:off x="0" y="0"/>
              <a:ext cx="21978324" cy="9499278"/>
            </a:xfrm>
            <a:custGeom>
              <a:avLst/>
              <a:gdLst/>
              <a:ahLst/>
              <a:cxnLst/>
              <a:rect l="l" t="t" r="r" b="b"/>
              <a:pathLst>
                <a:path w="21978324" h="9499278">
                  <a:moveTo>
                    <a:pt x="0" y="0"/>
                  </a:moveTo>
                  <a:lnTo>
                    <a:pt x="21978324" y="0"/>
                  </a:lnTo>
                  <a:lnTo>
                    <a:pt x="21978324" y="9499278"/>
                  </a:lnTo>
                  <a:lnTo>
                    <a:pt x="0" y="9499278"/>
                  </a:lnTo>
                  <a:close/>
                </a:path>
              </a:pathLst>
            </a:custGeom>
            <a:solidFill>
              <a:srgbClr val="000000">
                <a:alpha val="0"/>
              </a:srgbClr>
            </a:solidFill>
          </p:spPr>
        </p:sp>
        <p:sp>
          <p:nvSpPr>
            <p:cNvPr id="14" name="TextBox 14"/>
            <p:cNvSpPr txBox="1"/>
            <p:nvPr/>
          </p:nvSpPr>
          <p:spPr>
            <a:xfrm>
              <a:off x="0" y="-247650"/>
              <a:ext cx="21978323" cy="9746928"/>
            </a:xfrm>
            <a:prstGeom prst="rect">
              <a:avLst/>
            </a:prstGeom>
          </p:spPr>
          <p:txBody>
            <a:bodyPr lIns="0" tIns="0" rIns="0" bIns="0" rtlCol="0" anchor="t"/>
            <a:lstStyle/>
            <a:p>
              <a:pPr marL="496571" lvl="1" indent="-248285" algn="l">
                <a:lnSpc>
                  <a:spcPts val="4830"/>
                </a:lnSpc>
                <a:buFont typeface="Arial"/>
                <a:buChar char="•"/>
              </a:pPr>
              <a:r>
                <a:rPr lang="en-US" sz="2300" b="1">
                  <a:solidFill>
                    <a:srgbClr val="000000"/>
                  </a:solidFill>
                  <a:latin typeface="Avenir Bold"/>
                  <a:ea typeface="Avenir Bold"/>
                  <a:cs typeface="Avenir Bold"/>
                  <a:sym typeface="Avenir Bold"/>
                </a:rPr>
                <a:t>Bridge the Education-Employment Gap: </a:t>
              </a:r>
              <a:r>
                <a:rPr lang="en-US" sz="2300">
                  <a:solidFill>
                    <a:srgbClr val="000000"/>
                  </a:solidFill>
                  <a:latin typeface="Avenir"/>
                  <a:ea typeface="Avenir"/>
                  <a:cs typeface="Avenir"/>
                  <a:sym typeface="Avenir"/>
                </a:rPr>
                <a:t>Establish direct partnerships with 3-5 agricultural universities. Create detailed role profiles with explicit skill requirements. Implement inclusive recruitment language and imagery. Develop virtual field experience modules.</a:t>
              </a:r>
            </a:p>
            <a:p>
              <a:pPr algn="l">
                <a:lnSpc>
                  <a:spcPts val="4830"/>
                </a:lnSpc>
              </a:pPr>
              <a:endParaRPr lang="en-US" sz="2300">
                <a:solidFill>
                  <a:srgbClr val="000000"/>
                </a:solidFill>
                <a:latin typeface="Avenir"/>
                <a:ea typeface="Avenir"/>
                <a:cs typeface="Avenir"/>
                <a:sym typeface="Avenir"/>
              </a:endParaRPr>
            </a:p>
            <a:p>
              <a:pPr marL="496571" lvl="1" indent="-248285" algn="l">
                <a:lnSpc>
                  <a:spcPts val="4830"/>
                </a:lnSpc>
                <a:buFont typeface="Arial"/>
                <a:buChar char="•"/>
              </a:pPr>
              <a:r>
                <a:rPr lang="en-US" sz="2300" b="1">
                  <a:solidFill>
                    <a:srgbClr val="000000"/>
                  </a:solidFill>
                  <a:latin typeface="Avenir Bold"/>
                  <a:ea typeface="Avenir Bold"/>
                  <a:cs typeface="Avenir Bold"/>
                  <a:sym typeface="Avenir Bold"/>
                </a:rPr>
                <a:t>Implement Region-Specific Field Role Pilots: </a:t>
              </a:r>
              <a:r>
                <a:rPr lang="en-US" sz="2300">
                  <a:solidFill>
                    <a:srgbClr val="000000"/>
                  </a:solidFill>
                  <a:latin typeface="Avenir"/>
                  <a:ea typeface="Avenir"/>
                  <a:cs typeface="Avenir"/>
                  <a:sym typeface="Avenir"/>
                </a:rPr>
                <a:t>Identify 2-3 states with higher cultural acceptance of women in professional roles. Create women-focused field teams with cluster-based deployment. Target mid-career women with managerial experience from other sectors. Conduct mandatory gender sensitization workshops for all employees.</a:t>
              </a:r>
            </a:p>
            <a:p>
              <a:pPr algn="l">
                <a:lnSpc>
                  <a:spcPts val="4830"/>
                </a:lnSpc>
              </a:pPr>
              <a:endParaRPr lang="en-US" sz="2300">
                <a:solidFill>
                  <a:srgbClr val="000000"/>
                </a:solidFill>
                <a:latin typeface="Avenir"/>
                <a:ea typeface="Avenir"/>
                <a:cs typeface="Avenir"/>
                <a:sym typeface="Avenir"/>
              </a:endParaRPr>
            </a:p>
            <a:p>
              <a:pPr marL="496571" lvl="1" indent="-248285" algn="l">
                <a:lnSpc>
                  <a:spcPts val="4830"/>
                </a:lnSpc>
                <a:buFont typeface="Arial"/>
                <a:buChar char="•"/>
              </a:pPr>
              <a:r>
                <a:rPr lang="en-US" sz="2300" b="1">
                  <a:solidFill>
                    <a:srgbClr val="000000"/>
                  </a:solidFill>
                  <a:latin typeface="Avenir Bold"/>
                  <a:ea typeface="Avenir Bold"/>
                  <a:cs typeface="Avenir Bold"/>
                  <a:sym typeface="Avenir Bold"/>
                </a:rPr>
                <a:t>Stakeholder Actions</a:t>
              </a:r>
              <a:r>
                <a:rPr lang="en-US" sz="2300">
                  <a:solidFill>
                    <a:srgbClr val="000000"/>
                  </a:solidFill>
                  <a:latin typeface="Avenir"/>
                  <a:ea typeface="Avenir"/>
                  <a:cs typeface="Avenir"/>
                  <a:sym typeface="Avenir"/>
                </a:rPr>
                <a:t>: Educational Institutions should strengthen collaboration with employers to support women's recruitment. Employers need to strengthen outreach efforts to attract women to agricultural careers. Policy Makers must adopt targets for women's participation in technical and managerial roles.</a:t>
              </a:r>
            </a:p>
            <a:p>
              <a:pPr algn="l">
                <a:lnSpc>
                  <a:spcPts val="4830"/>
                </a:lnSpc>
              </a:pPr>
              <a:endParaRPr lang="en-US" sz="2300">
                <a:solidFill>
                  <a:srgbClr val="000000"/>
                </a:solidFill>
                <a:latin typeface="Avenir"/>
                <a:ea typeface="Avenir"/>
                <a:cs typeface="Avenir"/>
                <a:sym typeface="Avenir"/>
              </a:endParaRPr>
            </a:p>
          </p:txBody>
        </p:sp>
      </p:grpSp>
      <p:sp>
        <p:nvSpPr>
          <p:cNvPr id="15" name="Freeform 15"/>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386108" y="1822705"/>
            <a:ext cx="15515784" cy="965086"/>
            <a:chOff x="0" y="0"/>
            <a:chExt cx="20687712" cy="1286781"/>
          </a:xfrm>
        </p:grpSpPr>
        <p:sp>
          <p:nvSpPr>
            <p:cNvPr id="10" name="Freeform 10"/>
            <p:cNvSpPr/>
            <p:nvPr/>
          </p:nvSpPr>
          <p:spPr>
            <a:xfrm>
              <a:off x="0" y="0"/>
              <a:ext cx="20687712" cy="1286781"/>
            </a:xfrm>
            <a:custGeom>
              <a:avLst/>
              <a:gdLst/>
              <a:ahLst/>
              <a:cxnLst/>
              <a:rect l="l" t="t" r="r" b="b"/>
              <a:pathLst>
                <a:path w="20687712" h="1286781">
                  <a:moveTo>
                    <a:pt x="0" y="0"/>
                  </a:moveTo>
                  <a:lnTo>
                    <a:pt x="20687712" y="0"/>
                  </a:lnTo>
                  <a:lnTo>
                    <a:pt x="20687712" y="1286781"/>
                  </a:lnTo>
                  <a:lnTo>
                    <a:pt x="0" y="1286781"/>
                  </a:lnTo>
                  <a:close/>
                </a:path>
              </a:pathLst>
            </a:custGeom>
            <a:solidFill>
              <a:srgbClr val="000000">
                <a:alpha val="0"/>
              </a:srgbClr>
            </a:solidFill>
          </p:spPr>
        </p:sp>
        <p:sp>
          <p:nvSpPr>
            <p:cNvPr id="11" name="TextBox 11"/>
            <p:cNvSpPr txBox="1"/>
            <p:nvPr/>
          </p:nvSpPr>
          <p:spPr>
            <a:xfrm>
              <a:off x="0" y="-209550"/>
              <a:ext cx="20687712" cy="1496331"/>
            </a:xfrm>
            <a:prstGeom prst="rect">
              <a:avLst/>
            </a:prstGeom>
          </p:spPr>
          <p:txBody>
            <a:bodyPr lIns="0" tIns="0" rIns="0" bIns="0" rtlCol="0" anchor="t"/>
            <a:lstStyle/>
            <a:p>
              <a:pPr algn="ctr">
                <a:lnSpc>
                  <a:spcPts val="7420"/>
                </a:lnSpc>
              </a:pPr>
              <a:r>
                <a:rPr lang="en-US" sz="5300" b="1">
                  <a:solidFill>
                    <a:srgbClr val="000000"/>
                  </a:solidFill>
                  <a:latin typeface="Avenir Bold"/>
                  <a:ea typeface="Avenir Bold"/>
                  <a:cs typeface="Avenir Bold"/>
                  <a:sym typeface="Avenir Bold"/>
                </a:rPr>
                <a:t>Bridging the Education-Employment Gap</a:t>
              </a:r>
            </a:p>
          </p:txBody>
        </p:sp>
      </p:grpSp>
      <p:grpSp>
        <p:nvGrpSpPr>
          <p:cNvPr id="12" name="Group 12"/>
          <p:cNvGrpSpPr/>
          <p:nvPr/>
        </p:nvGrpSpPr>
        <p:grpSpPr>
          <a:xfrm>
            <a:off x="1386108" y="2756035"/>
            <a:ext cx="10109616" cy="7285345"/>
            <a:chOff x="0" y="0"/>
            <a:chExt cx="2662615" cy="1918774"/>
          </a:xfrm>
        </p:grpSpPr>
        <p:sp>
          <p:nvSpPr>
            <p:cNvPr id="13" name="Freeform 13"/>
            <p:cNvSpPr/>
            <p:nvPr/>
          </p:nvSpPr>
          <p:spPr>
            <a:xfrm>
              <a:off x="0" y="0"/>
              <a:ext cx="2662615" cy="1918774"/>
            </a:xfrm>
            <a:custGeom>
              <a:avLst/>
              <a:gdLst/>
              <a:ahLst/>
              <a:cxnLst/>
              <a:rect l="l" t="t" r="r" b="b"/>
              <a:pathLst>
                <a:path w="2662615" h="1918774">
                  <a:moveTo>
                    <a:pt x="0" y="0"/>
                  </a:moveTo>
                  <a:lnTo>
                    <a:pt x="2662615" y="0"/>
                  </a:lnTo>
                  <a:lnTo>
                    <a:pt x="2662615" y="1918774"/>
                  </a:lnTo>
                  <a:lnTo>
                    <a:pt x="0" y="1918774"/>
                  </a:lnTo>
                  <a:close/>
                </a:path>
              </a:pathLst>
            </a:custGeom>
            <a:solidFill>
              <a:srgbClr val="FFFEEE"/>
            </a:solidFill>
          </p:spPr>
        </p:sp>
        <p:sp>
          <p:nvSpPr>
            <p:cNvPr id="14" name="TextBox 14"/>
            <p:cNvSpPr txBox="1"/>
            <p:nvPr/>
          </p:nvSpPr>
          <p:spPr>
            <a:xfrm>
              <a:off x="0" y="-38100"/>
              <a:ext cx="2662615" cy="1956874"/>
            </a:xfrm>
            <a:prstGeom prst="rect">
              <a:avLst/>
            </a:prstGeom>
          </p:spPr>
          <p:txBody>
            <a:bodyPr lIns="254000" tIns="254000" rIns="254000" bIns="254000" rtlCol="0" anchor="t"/>
            <a:lstStyle/>
            <a:p>
              <a:pPr algn="just">
                <a:lnSpc>
                  <a:spcPts val="1650"/>
                </a:lnSpc>
              </a:pPr>
              <a:r>
                <a:rPr lang="en-US" sz="1100" b="1" spc="1">
                  <a:solidFill>
                    <a:srgbClr val="000000"/>
                  </a:solidFill>
                  <a:latin typeface="Georgia Pro Bold"/>
                  <a:ea typeface="Georgia Pro Bold"/>
                  <a:cs typeface="Georgia Pro Bold"/>
                  <a:sym typeface="Georgia Pro Bold"/>
                </a:rPr>
                <a:t>Complementary Learning Models for Agribusiness Workforce Development - Part 1</a:t>
              </a:r>
            </a:p>
            <a:p>
              <a:pPr algn="just">
                <a:lnSpc>
                  <a:spcPts val="1650"/>
                </a:lnSpc>
              </a:pPr>
              <a:endParaRPr lang="en-US" sz="1100" b="1" spc="1">
                <a:solidFill>
                  <a:srgbClr val="000000"/>
                </a:solidFill>
                <a:latin typeface="Georgia Pro Bold"/>
                <a:ea typeface="Georgia Pro Bold"/>
                <a:cs typeface="Georgia Pro Bold"/>
                <a:sym typeface="Georgia Pro Bold"/>
              </a:endParaRPr>
            </a:p>
            <a:p>
              <a:pPr algn="just">
                <a:lnSpc>
                  <a:spcPts val="1650"/>
                </a:lnSpc>
              </a:pPr>
              <a:r>
                <a:rPr lang="en-US" sz="1100" b="1" spc="1">
                  <a:solidFill>
                    <a:srgbClr val="000000"/>
                  </a:solidFill>
                  <a:latin typeface="Georgia Pro Bold"/>
                  <a:ea typeface="Georgia Pro Bold"/>
                  <a:cs typeface="Georgia Pro Bold"/>
                  <a:sym typeface="Georgia Pro Bold"/>
                </a:rPr>
                <a:t>Germany's Dual Vocational Training System: A Model for Skills Development</a:t>
              </a:r>
            </a:p>
            <a:p>
              <a:pPr algn="just">
                <a:lnSpc>
                  <a:spcPts val="1650"/>
                </a:lnSpc>
              </a:pPr>
              <a:r>
                <a:rPr lang="en-US" sz="1100" spc="1">
                  <a:solidFill>
                    <a:srgbClr val="000000"/>
                  </a:solidFill>
                  <a:latin typeface="Georgia Pro"/>
                  <a:ea typeface="Georgia Pro"/>
                  <a:cs typeface="Georgia Pro"/>
                  <a:sym typeface="Georgia Pro"/>
                </a:rPr>
                <a:t>Germany's dual vocational training system stands as a global benchmark for workforce development, combining theoretical knowledge with practical application. Students spend 1-2 days at vocational schools learning technical foundations, while remaining days are dedicated to hands-on training at partner companies. This structure creates job-ready professionals who receive monthly stipends averaging €1,066 throughout their 2-3.5 year programs. With 328 recognized training pathways and excellent employment outcomes, this model has contributed significantly to Germany's strong manufacturing and technical sectors. Crucially, the system reduces skills mismatch between education and industry by directly involving employers in training design and delivery.</a:t>
              </a:r>
            </a:p>
            <a:p>
              <a:pPr algn="just">
                <a:lnSpc>
                  <a:spcPts val="1650"/>
                </a:lnSpc>
              </a:pPr>
              <a:endParaRPr lang="en-US" sz="1100" spc="1">
                <a:solidFill>
                  <a:srgbClr val="000000"/>
                </a:solidFill>
                <a:latin typeface="Georgia Pro"/>
                <a:ea typeface="Georgia Pro"/>
                <a:cs typeface="Georgia Pro"/>
                <a:sym typeface="Georgia Pro"/>
              </a:endParaRPr>
            </a:p>
            <a:p>
              <a:pPr algn="just">
                <a:lnSpc>
                  <a:spcPts val="1650"/>
                </a:lnSpc>
              </a:pPr>
              <a:r>
                <a:rPr lang="en-US" sz="1100" b="1" spc="1">
                  <a:solidFill>
                    <a:srgbClr val="000000"/>
                  </a:solidFill>
                  <a:latin typeface="Georgia Pro Bold"/>
                  <a:ea typeface="Georgia Pro Bold"/>
                  <a:cs typeface="Georgia Pro Bold"/>
                  <a:sym typeface="Georgia Pro Bold"/>
                </a:rPr>
                <a:t>India's Student READY Program: A Comprehensive Framework for Agricultural Education</a:t>
              </a:r>
            </a:p>
            <a:p>
              <a:pPr algn="just">
                <a:lnSpc>
                  <a:spcPts val="1650"/>
                </a:lnSpc>
              </a:pPr>
              <a:r>
                <a:rPr lang="en-US" sz="1100" spc="1">
                  <a:solidFill>
                    <a:srgbClr val="000000"/>
                  </a:solidFill>
                  <a:latin typeface="Georgia Pro"/>
                  <a:ea typeface="Georgia Pro"/>
                  <a:cs typeface="Georgia Pro"/>
                  <a:sym typeface="Georgia Pro"/>
                </a:rPr>
                <a:t>The Student READY (Rural Entrepreneurship Awareness Development Yojana) program, launched by India's Prime Minister in July 2015, represents a holistic approach to agricultural education focused on knowledge, skill, ability, and experience. Implemented across all agricultural universities in India (Central, State, ICAR Deemed Universities), it is a mandatory component for fourth-year undergraduate students in ten disciplines including Agriculture, Agricultural Engineering, Biotechnology, Dairy Technology, Fisheries, and Forestry. The program consists of five interconnected components: Experiential Learning with business mode (following "Earn while Learn" principles to develop entrepreneurial competence), Rural Agricultural Work Experience (exposing students to village settings and farm families), In-Plant Training/Industrial Attachment (providing industrial exposure), Hands-on Training (skill development), and Student Projects (developing analytical and problem-solving capabilities). Students receive monthly stipends of Rs. 3,000 for up to six months during their village/rural training phase. These interactive components are conceptualised to build skills in project development, decision-making, team coordination, and end-to-end problem-solving approaches.</a:t>
              </a:r>
            </a:p>
            <a:p>
              <a:pPr algn="just">
                <a:lnSpc>
                  <a:spcPts val="1650"/>
                </a:lnSpc>
              </a:pPr>
              <a:endParaRPr lang="en-US" sz="1100" spc="1">
                <a:solidFill>
                  <a:srgbClr val="000000"/>
                </a:solidFill>
                <a:latin typeface="Georgia Pro"/>
                <a:ea typeface="Georgia Pro"/>
                <a:cs typeface="Georgia Pro"/>
                <a:sym typeface="Georgia Pro"/>
              </a:endParaRPr>
            </a:p>
            <a:p>
              <a:pPr algn="just">
                <a:lnSpc>
                  <a:spcPts val="1650"/>
                </a:lnSpc>
              </a:pPr>
              <a:r>
                <a:rPr lang="en-US" sz="1100" b="1" spc="1">
                  <a:solidFill>
                    <a:srgbClr val="000000"/>
                  </a:solidFill>
                  <a:latin typeface="Georgia Pro Bold"/>
                  <a:ea typeface="Georgia Pro Bold"/>
                  <a:cs typeface="Georgia Pro Bold"/>
                  <a:sym typeface="Georgia Pro Bold"/>
                </a:rPr>
                <a:t>Bridging Educational Models for Comprehensive Workforce Development</a:t>
              </a:r>
            </a:p>
            <a:p>
              <a:pPr algn="just">
                <a:lnSpc>
                  <a:spcPts val="1650"/>
                </a:lnSpc>
              </a:pPr>
              <a:r>
                <a:rPr lang="en-US" sz="1100" spc="1">
                  <a:solidFill>
                    <a:srgbClr val="000000"/>
                  </a:solidFill>
                  <a:latin typeface="Georgia Pro"/>
                  <a:ea typeface="Georgia Pro"/>
                  <a:cs typeface="Georgia Pro"/>
                  <a:sym typeface="Georgia Pro"/>
                </a:rPr>
                <a:t>While Student READY provides excellent rural and entrepreneurial exposure, incorporating elements of Germany's employer-integrated approach would strengthen students' readiness for formal employment in agribusiness companies. By expanding the In-Plant Training component with more structured company-based training similar to Germany's model, agricultural universities could forge stronger links with employers while equipping graduates, particularly women, with industry-specific skills and professional networks. This hybrid approach would address the dual needs of developing both entrepreneurial capacity and employability skills, creating versatile agricultural professionals who can navigate various career pathways.</a:t>
              </a:r>
            </a:p>
            <a:p>
              <a:pPr algn="just">
                <a:lnSpc>
                  <a:spcPts val="1650"/>
                </a:lnSpc>
              </a:pPr>
              <a:endParaRPr lang="en-US" sz="1100" spc="1">
                <a:solidFill>
                  <a:srgbClr val="000000"/>
                </a:solidFill>
                <a:latin typeface="Georgia Pro"/>
                <a:ea typeface="Georgia Pro"/>
                <a:cs typeface="Georgia Pro"/>
                <a:sym typeface="Georgia Pro"/>
              </a:endParaRPr>
            </a:p>
            <a:p>
              <a:pPr algn="just">
                <a:lnSpc>
                  <a:spcPts val="1650"/>
                </a:lnSpc>
              </a:pPr>
              <a:r>
                <a:rPr lang="en-US" sz="1100" b="1" spc="1">
                  <a:solidFill>
                    <a:srgbClr val="000000"/>
                  </a:solidFill>
                  <a:latin typeface="Georgia Pro Bold"/>
                  <a:ea typeface="Georgia Pro Bold"/>
                  <a:cs typeface="Georgia Pro Bold"/>
                  <a:sym typeface="Georgia Pro Bold"/>
                </a:rPr>
                <a:t>Recommendation:</a:t>
              </a:r>
              <a:r>
                <a:rPr lang="en-US" sz="1100" spc="1">
                  <a:solidFill>
                    <a:srgbClr val="000000"/>
                  </a:solidFill>
                  <a:latin typeface="Georgia Pro"/>
                  <a:ea typeface="Georgia Pro"/>
                  <a:cs typeface="Georgia Pro"/>
                  <a:sym typeface="Georgia Pro"/>
                </a:rPr>
                <a:t> The Student READY framework already provides an excellent foundation that could be enhanced through formal partnerships with agribusiness employers, particularly focusing on women students' participation in industrial attachments with companies committed to gender inclusion like those featured in Chapter 7.</a:t>
              </a:r>
            </a:p>
            <a:p>
              <a:pPr algn="just">
                <a:lnSpc>
                  <a:spcPts val="1650"/>
                </a:lnSpc>
              </a:pPr>
              <a:endParaRPr lang="en-US" sz="1100" spc="1">
                <a:solidFill>
                  <a:srgbClr val="000000"/>
                </a:solidFill>
                <a:latin typeface="Georgia Pro"/>
                <a:ea typeface="Georgia Pro"/>
                <a:cs typeface="Georgia Pro"/>
                <a:sym typeface="Georgia Pro"/>
              </a:endParaRPr>
            </a:p>
            <a:p>
              <a:pPr algn="just">
                <a:lnSpc>
                  <a:spcPts val="1650"/>
                </a:lnSpc>
              </a:pPr>
              <a:r>
                <a:rPr lang="en-US" sz="1100" i="1" spc="1">
                  <a:solidFill>
                    <a:srgbClr val="000000"/>
                  </a:solidFill>
                  <a:latin typeface="Georgia Pro Italics"/>
                  <a:ea typeface="Georgia Pro Italics"/>
                  <a:cs typeface="Georgia Pro Italics"/>
                  <a:sym typeface="Georgia Pro Italics"/>
                </a:rPr>
                <a:t>Source: Federal Ministry for Economic Affairs and Climate Action, 2024; Indian Council of Agricultural Research, 2024; Agricultural Education Portal, ICAR, 2024.</a:t>
              </a:r>
            </a:p>
          </p:txBody>
        </p:sp>
      </p:grpSp>
      <p:grpSp>
        <p:nvGrpSpPr>
          <p:cNvPr id="15" name="Group 15"/>
          <p:cNvGrpSpPr/>
          <p:nvPr/>
        </p:nvGrpSpPr>
        <p:grpSpPr>
          <a:xfrm>
            <a:off x="11578374" y="3230255"/>
            <a:ext cx="5485915" cy="6028045"/>
            <a:chOff x="0" y="0"/>
            <a:chExt cx="1444850" cy="1587633"/>
          </a:xfrm>
        </p:grpSpPr>
        <p:sp>
          <p:nvSpPr>
            <p:cNvPr id="16" name="Freeform 16"/>
            <p:cNvSpPr/>
            <p:nvPr/>
          </p:nvSpPr>
          <p:spPr>
            <a:xfrm>
              <a:off x="0" y="0"/>
              <a:ext cx="1444850" cy="1587633"/>
            </a:xfrm>
            <a:custGeom>
              <a:avLst/>
              <a:gdLst/>
              <a:ahLst/>
              <a:cxnLst/>
              <a:rect l="l" t="t" r="r" b="b"/>
              <a:pathLst>
                <a:path w="1444850" h="1587633">
                  <a:moveTo>
                    <a:pt x="0" y="0"/>
                  </a:moveTo>
                  <a:lnTo>
                    <a:pt x="1444850" y="0"/>
                  </a:lnTo>
                  <a:lnTo>
                    <a:pt x="1444850" y="1587633"/>
                  </a:lnTo>
                  <a:lnTo>
                    <a:pt x="0" y="1587633"/>
                  </a:lnTo>
                  <a:close/>
                </a:path>
              </a:pathLst>
            </a:custGeom>
            <a:solidFill>
              <a:srgbClr val="FFFEEE"/>
            </a:solidFill>
          </p:spPr>
        </p:sp>
        <p:sp>
          <p:nvSpPr>
            <p:cNvPr id="17" name="TextBox 17"/>
            <p:cNvSpPr txBox="1"/>
            <p:nvPr/>
          </p:nvSpPr>
          <p:spPr>
            <a:xfrm>
              <a:off x="0" y="-38100"/>
              <a:ext cx="1444850" cy="1625733"/>
            </a:xfrm>
            <a:prstGeom prst="rect">
              <a:avLst/>
            </a:prstGeom>
          </p:spPr>
          <p:txBody>
            <a:bodyPr lIns="254000" tIns="254000" rIns="254000" bIns="254000" rtlCol="0" anchor="t"/>
            <a:lstStyle/>
            <a:p>
              <a:pPr algn="just">
                <a:lnSpc>
                  <a:spcPts val="1650"/>
                </a:lnSpc>
              </a:pPr>
              <a:r>
                <a:rPr lang="en-US" sz="1100" b="1" spc="1">
                  <a:solidFill>
                    <a:srgbClr val="000000"/>
                  </a:solidFill>
                  <a:latin typeface="Georgia Pro Bold"/>
                  <a:ea typeface="Georgia Pro Bold"/>
                  <a:cs typeface="Georgia Pro Bold"/>
                  <a:sym typeface="Georgia Pro Bold"/>
                </a:rPr>
                <a:t>Complementary Learning Models for Agribusiness Workforce Development - Part 2 </a:t>
              </a:r>
            </a:p>
            <a:p>
              <a:pPr algn="just">
                <a:lnSpc>
                  <a:spcPts val="1650"/>
                </a:lnSpc>
              </a:pPr>
              <a:endParaRPr lang="en-US" sz="1100" b="1" spc="1">
                <a:solidFill>
                  <a:srgbClr val="000000"/>
                </a:solidFill>
                <a:latin typeface="Georgia Pro Bold"/>
                <a:ea typeface="Georgia Pro Bold"/>
                <a:cs typeface="Georgia Pro Bold"/>
                <a:sym typeface="Georgia Pro Bold"/>
              </a:endParaRPr>
            </a:p>
            <a:p>
              <a:pPr algn="ctr">
                <a:lnSpc>
                  <a:spcPts val="1650"/>
                </a:lnSpc>
              </a:pPr>
              <a:r>
                <a:rPr lang="en-US" sz="1100" b="1" spc="1">
                  <a:solidFill>
                    <a:srgbClr val="AA2D0B"/>
                  </a:solidFill>
                  <a:latin typeface="Georgia Pro Bold"/>
                  <a:ea typeface="Georgia Pro Bold"/>
                  <a:cs typeface="Georgia Pro Bold"/>
                  <a:sym typeface="Georgia Pro Bold"/>
                </a:rPr>
                <a:t>"AgriLaunchpad": An Industry-Integrated Final Semester</a:t>
              </a:r>
            </a:p>
            <a:p>
              <a:pPr algn="just">
                <a:lnSpc>
                  <a:spcPts val="1650"/>
                </a:lnSpc>
              </a:pPr>
              <a:endParaRPr lang="en-US" sz="1100" b="1" spc="1">
                <a:solidFill>
                  <a:srgbClr val="AA2D0B"/>
                </a:solidFill>
                <a:latin typeface="Georgia Pro Bold"/>
                <a:ea typeface="Georgia Pro Bold"/>
                <a:cs typeface="Georgia Pro Bold"/>
                <a:sym typeface="Georgia Pro Bold"/>
              </a:endParaRPr>
            </a:p>
            <a:p>
              <a:pPr algn="just">
                <a:lnSpc>
                  <a:spcPts val="1650"/>
                </a:lnSpc>
              </a:pPr>
              <a:r>
                <a:rPr lang="en-US" sz="1100" b="1" spc="1">
                  <a:solidFill>
                    <a:srgbClr val="000000"/>
                  </a:solidFill>
                  <a:latin typeface="Georgia Pro Bold"/>
                  <a:ea typeface="Georgia Pro Bold"/>
                  <a:cs typeface="Georgia Pro Bold"/>
                  <a:sym typeface="Georgia Pro Bold"/>
                </a:rPr>
                <a:t>Recommendations for Business-Education Integration:</a:t>
              </a:r>
            </a:p>
            <a:p>
              <a:pPr algn="just">
                <a:lnSpc>
                  <a:spcPts val="1650"/>
                </a:lnSpc>
              </a:pPr>
              <a:r>
                <a:rPr lang="en-US" sz="1100" spc="1">
                  <a:solidFill>
                    <a:srgbClr val="000000"/>
                  </a:solidFill>
                  <a:latin typeface="Georgia Pro"/>
                  <a:ea typeface="Georgia Pro"/>
                  <a:cs typeface="Georgia Pro"/>
                  <a:sym typeface="Georgia Pro"/>
                </a:rPr>
                <a:t>For agribusiness companies seeking to address talent gaps while promoting gender inclusion, we recommend creating formalized Student READY partnership programs modeled after Germany's dual training approach. Companies can:</a:t>
              </a:r>
            </a:p>
            <a:p>
              <a:pPr marL="237491" lvl="1" indent="-118745" algn="just">
                <a:lnSpc>
                  <a:spcPts val="1650"/>
                </a:lnSpc>
                <a:buAutoNum type="arabicPeriod"/>
              </a:pPr>
              <a:r>
                <a:rPr lang="en-US" sz="1100" b="1" spc="1">
                  <a:solidFill>
                    <a:srgbClr val="000000"/>
                  </a:solidFill>
                  <a:latin typeface="Georgia Pro Bold"/>
                  <a:ea typeface="Georgia Pro Bold"/>
                  <a:cs typeface="Georgia Pro Bold"/>
                  <a:sym typeface="Georgia Pro Bold"/>
                </a:rPr>
                <a:t>Develop structured 6-month industrial attachments </a:t>
              </a:r>
              <a:r>
                <a:rPr lang="en-US" sz="1100" spc="1">
                  <a:solidFill>
                    <a:srgbClr val="000000"/>
                  </a:solidFill>
                  <a:latin typeface="Georgia Pro"/>
                  <a:ea typeface="Georgia Pro"/>
                  <a:cs typeface="Georgia Pro"/>
                  <a:sym typeface="Georgia Pro"/>
                </a:rPr>
                <a:t>with defined learning outcomes, reducing training costs for entry-level positions while creating pre-assessed talent pipelines</a:t>
              </a:r>
            </a:p>
            <a:p>
              <a:pPr marL="237491" lvl="1" indent="-118745" algn="just">
                <a:lnSpc>
                  <a:spcPts val="1650"/>
                </a:lnSpc>
                <a:buAutoNum type="arabicPeriod"/>
              </a:pPr>
              <a:r>
                <a:rPr lang="en-US" sz="1100" b="1" spc="1">
                  <a:solidFill>
                    <a:srgbClr val="000000"/>
                  </a:solidFill>
                  <a:latin typeface="Georgia Pro Bold"/>
                  <a:ea typeface="Georgia Pro Bold"/>
                  <a:cs typeface="Georgia Pro Bold"/>
                  <a:sym typeface="Georgia Pro Bold"/>
                </a:rPr>
                <a:t>Establish "Women in Agribusiness" tracks</a:t>
              </a:r>
              <a:r>
                <a:rPr lang="en-US" sz="1100" spc="1">
                  <a:solidFill>
                    <a:srgbClr val="000000"/>
                  </a:solidFill>
                  <a:latin typeface="Georgia Pro"/>
                  <a:ea typeface="Georgia Pro"/>
                  <a:cs typeface="Georgia Pro"/>
                  <a:sym typeface="Georgia Pro"/>
                </a:rPr>
                <a:t> within these programs, offering specialized mentorship and leadership development for female students</a:t>
              </a:r>
            </a:p>
            <a:p>
              <a:pPr marL="237491" lvl="1" indent="-118745" algn="just">
                <a:lnSpc>
                  <a:spcPts val="1650"/>
                </a:lnSpc>
                <a:buAutoNum type="arabicPeriod"/>
              </a:pPr>
              <a:r>
                <a:rPr lang="en-US" sz="1100" b="1" spc="1">
                  <a:solidFill>
                    <a:srgbClr val="000000"/>
                  </a:solidFill>
                  <a:latin typeface="Georgia Pro Bold"/>
                  <a:ea typeface="Georgia Pro Bold"/>
                  <a:cs typeface="Georgia Pro Bold"/>
                  <a:sym typeface="Georgia Pro Bold"/>
                </a:rPr>
                <a:t>Create co-funded scholarship programs</a:t>
              </a:r>
              <a:r>
                <a:rPr lang="en-US" sz="1100" spc="1">
                  <a:solidFill>
                    <a:srgbClr val="000000"/>
                  </a:solidFill>
                  <a:latin typeface="Georgia Pro"/>
                  <a:ea typeface="Georgia Pro"/>
                  <a:cs typeface="Georgia Pro"/>
                  <a:sym typeface="Georgia Pro"/>
                </a:rPr>
                <a:t> with agricultural universities that guarantee industrial placement, building brand loyalty while addressing diversity goals</a:t>
              </a:r>
            </a:p>
            <a:p>
              <a:pPr marL="237491" lvl="1" indent="-118745" algn="just">
                <a:lnSpc>
                  <a:spcPts val="1650"/>
                </a:lnSpc>
                <a:buAutoNum type="arabicPeriod"/>
              </a:pPr>
              <a:r>
                <a:rPr lang="en-US" sz="1100" b="1" spc="1">
                  <a:solidFill>
                    <a:srgbClr val="000000"/>
                  </a:solidFill>
                  <a:latin typeface="Georgia Pro Bold"/>
                  <a:ea typeface="Georgia Pro Bold"/>
                  <a:cs typeface="Georgia Pro Bold"/>
                  <a:sym typeface="Georgia Pro Bold"/>
                </a:rPr>
                <a:t>Design competency certification programs</a:t>
              </a:r>
              <a:r>
                <a:rPr lang="en-US" sz="1100" spc="1">
                  <a:solidFill>
                    <a:srgbClr val="000000"/>
                  </a:solidFill>
                  <a:latin typeface="Georgia Pro"/>
                  <a:ea typeface="Georgia Pro"/>
                  <a:cs typeface="Georgia Pro"/>
                  <a:sym typeface="Georgia Pro"/>
                </a:rPr>
                <a:t> aligned with industry needs that participants can earn during their attachment period, enabling direct recruitment of qualified, pre-trained candidates</a:t>
              </a:r>
            </a:p>
            <a:p>
              <a:pPr algn="just">
                <a:lnSpc>
                  <a:spcPts val="1650"/>
                </a:lnSpc>
              </a:pPr>
              <a:endParaRPr lang="en-US" sz="1100" spc="1">
                <a:solidFill>
                  <a:srgbClr val="000000"/>
                </a:solidFill>
                <a:latin typeface="Georgia Pro"/>
                <a:ea typeface="Georgia Pro"/>
                <a:cs typeface="Georgia Pro"/>
                <a:sym typeface="Georgia Pro"/>
              </a:endParaRPr>
            </a:p>
            <a:p>
              <a:pPr algn="just">
                <a:lnSpc>
                  <a:spcPts val="1650"/>
                </a:lnSpc>
              </a:pPr>
              <a:r>
                <a:rPr lang="en-US" sz="1100" spc="1">
                  <a:solidFill>
                    <a:srgbClr val="000000"/>
                  </a:solidFill>
                  <a:latin typeface="Georgia Pro"/>
                  <a:ea typeface="Georgia Pro"/>
                  <a:cs typeface="Georgia Pro"/>
                  <a:sym typeface="Georgia Pro"/>
                </a:rPr>
                <a:t>These business-education partnerships would address recruitment challenges and diversity goals while giving companies direct input into agricultural curricula development—creating </a:t>
              </a:r>
              <a:r>
                <a:rPr lang="en-US" sz="1100" b="1" spc="1">
                  <a:solidFill>
                    <a:srgbClr val="000000"/>
                  </a:solidFill>
                  <a:latin typeface="Georgia Pro Bold"/>
                  <a:ea typeface="Georgia Pro Bold"/>
                  <a:cs typeface="Georgia Pro Bold"/>
                  <a:sym typeface="Georgia Pro Bold"/>
                </a:rPr>
                <a:t>a self-reinforcing ecosystem</a:t>
              </a:r>
              <a:r>
                <a:rPr lang="en-US" sz="1100" spc="1">
                  <a:solidFill>
                    <a:srgbClr val="000000"/>
                  </a:solidFill>
                  <a:latin typeface="Georgia Pro"/>
                  <a:ea typeface="Georgia Pro"/>
                  <a:cs typeface="Georgia Pro"/>
                  <a:sym typeface="Georgia Pro"/>
                </a:rPr>
                <a:t> that produces work-ready professionals tailored to industry needs.</a:t>
              </a:r>
            </a:p>
            <a:p>
              <a:pPr algn="just">
                <a:lnSpc>
                  <a:spcPts val="1650"/>
                </a:lnSpc>
              </a:pPr>
              <a:endParaRPr lang="en-US" sz="1100" spc="1">
                <a:solidFill>
                  <a:srgbClr val="000000"/>
                </a:solidFill>
                <a:latin typeface="Georgia Pro"/>
                <a:ea typeface="Georgia Pro"/>
                <a:cs typeface="Georgia Pro"/>
                <a:sym typeface="Georgia Pro"/>
              </a:endParaRPr>
            </a:p>
          </p:txBody>
        </p:sp>
      </p:grpSp>
      <p:sp>
        <p:nvSpPr>
          <p:cNvPr id="18" name="Freeform 18"/>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grpSp>
        <p:nvGrpSpPr>
          <p:cNvPr id="2" name="Group 2"/>
          <p:cNvGrpSpPr/>
          <p:nvPr/>
        </p:nvGrpSpPr>
        <p:grpSpPr>
          <a:xfrm>
            <a:off x="9655896" y="7003400"/>
            <a:ext cx="1547800" cy="2501495"/>
            <a:chOff x="0" y="0"/>
            <a:chExt cx="2063734" cy="3335327"/>
          </a:xfrm>
        </p:grpSpPr>
        <p:sp>
          <p:nvSpPr>
            <p:cNvPr id="3" name="Freeform 3"/>
            <p:cNvSpPr/>
            <p:nvPr/>
          </p:nvSpPr>
          <p:spPr>
            <a:xfrm flipV="1">
              <a:off x="0" y="0"/>
              <a:ext cx="2063734" cy="3335327"/>
            </a:xfrm>
            <a:custGeom>
              <a:avLst/>
              <a:gdLst/>
              <a:ahLst/>
              <a:cxnLst/>
              <a:rect l="l" t="t" r="r" b="b"/>
              <a:pathLst>
                <a:path w="2063734" h="3335327">
                  <a:moveTo>
                    <a:pt x="0" y="3335327"/>
                  </a:moveTo>
                  <a:lnTo>
                    <a:pt x="2063734" y="3335327"/>
                  </a:lnTo>
                  <a:lnTo>
                    <a:pt x="2063734" y="0"/>
                  </a:lnTo>
                  <a:lnTo>
                    <a:pt x="0" y="0"/>
                  </a:lnTo>
                  <a:lnTo>
                    <a:pt x="0" y="3335327"/>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4" name="Freeform 4"/>
            <p:cNvSpPr/>
            <p:nvPr/>
          </p:nvSpPr>
          <p:spPr>
            <a:xfrm>
              <a:off x="511167" y="1833968"/>
              <a:ext cx="1041400" cy="960691"/>
            </a:xfrm>
            <a:custGeom>
              <a:avLst/>
              <a:gdLst/>
              <a:ahLst/>
              <a:cxnLst/>
              <a:rect l="l" t="t" r="r" b="b"/>
              <a:pathLst>
                <a:path w="1041400" h="960691">
                  <a:moveTo>
                    <a:pt x="0" y="0"/>
                  </a:moveTo>
                  <a:lnTo>
                    <a:pt x="1041400" y="0"/>
                  </a:lnTo>
                  <a:lnTo>
                    <a:pt x="1041400" y="960691"/>
                  </a:lnTo>
                  <a:lnTo>
                    <a:pt x="0" y="96069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grpSp>
        <p:nvGrpSpPr>
          <p:cNvPr id="5" name="Group 5"/>
          <p:cNvGrpSpPr/>
          <p:nvPr/>
        </p:nvGrpSpPr>
        <p:grpSpPr>
          <a:xfrm>
            <a:off x="2186641" y="7003400"/>
            <a:ext cx="1547800" cy="2501495"/>
            <a:chOff x="0" y="0"/>
            <a:chExt cx="2063734" cy="3335327"/>
          </a:xfrm>
        </p:grpSpPr>
        <p:sp>
          <p:nvSpPr>
            <p:cNvPr id="6" name="Freeform 6"/>
            <p:cNvSpPr/>
            <p:nvPr/>
          </p:nvSpPr>
          <p:spPr>
            <a:xfrm flipV="1">
              <a:off x="0" y="0"/>
              <a:ext cx="2063734" cy="3335327"/>
            </a:xfrm>
            <a:custGeom>
              <a:avLst/>
              <a:gdLst/>
              <a:ahLst/>
              <a:cxnLst/>
              <a:rect l="l" t="t" r="r" b="b"/>
              <a:pathLst>
                <a:path w="2063734" h="3335327">
                  <a:moveTo>
                    <a:pt x="0" y="3335327"/>
                  </a:moveTo>
                  <a:lnTo>
                    <a:pt x="2063734" y="3335327"/>
                  </a:lnTo>
                  <a:lnTo>
                    <a:pt x="2063734" y="0"/>
                  </a:lnTo>
                  <a:lnTo>
                    <a:pt x="0" y="0"/>
                  </a:lnTo>
                  <a:lnTo>
                    <a:pt x="0" y="3335327"/>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18977" y="1897149"/>
              <a:ext cx="1025779" cy="1041400"/>
            </a:xfrm>
            <a:custGeom>
              <a:avLst/>
              <a:gdLst/>
              <a:ahLst/>
              <a:cxnLst/>
              <a:rect l="l" t="t" r="r" b="b"/>
              <a:pathLst>
                <a:path w="1025779" h="1041400">
                  <a:moveTo>
                    <a:pt x="0" y="0"/>
                  </a:moveTo>
                  <a:lnTo>
                    <a:pt x="1025779" y="0"/>
                  </a:lnTo>
                  <a:lnTo>
                    <a:pt x="1025779" y="1041400"/>
                  </a:lnTo>
                  <a:lnTo>
                    <a:pt x="0" y="10414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grpSp>
        <p:nvGrpSpPr>
          <p:cNvPr id="8" name="Group 8"/>
          <p:cNvGrpSpPr/>
          <p:nvPr/>
        </p:nvGrpSpPr>
        <p:grpSpPr>
          <a:xfrm>
            <a:off x="26374" y="3684928"/>
            <a:ext cx="1547800" cy="2501495"/>
            <a:chOff x="0" y="0"/>
            <a:chExt cx="2063734" cy="3335327"/>
          </a:xfrm>
        </p:grpSpPr>
        <p:sp>
          <p:nvSpPr>
            <p:cNvPr id="9" name="Freeform 9"/>
            <p:cNvSpPr/>
            <p:nvPr/>
          </p:nvSpPr>
          <p:spPr>
            <a:xfrm>
              <a:off x="0" y="0"/>
              <a:ext cx="2063734" cy="3335327"/>
            </a:xfrm>
            <a:custGeom>
              <a:avLst/>
              <a:gdLst/>
              <a:ahLst/>
              <a:cxnLst/>
              <a:rect l="l" t="t" r="r" b="b"/>
              <a:pathLst>
                <a:path w="2063734" h="3335327">
                  <a:moveTo>
                    <a:pt x="0" y="0"/>
                  </a:moveTo>
                  <a:lnTo>
                    <a:pt x="2063734" y="0"/>
                  </a:lnTo>
                  <a:lnTo>
                    <a:pt x="2063734" y="3335327"/>
                  </a:lnTo>
                  <a:lnTo>
                    <a:pt x="0" y="33353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550304" y="590873"/>
              <a:ext cx="963125" cy="834307"/>
            </a:xfrm>
            <a:custGeom>
              <a:avLst/>
              <a:gdLst/>
              <a:ahLst/>
              <a:cxnLst/>
              <a:rect l="l" t="t" r="r" b="b"/>
              <a:pathLst>
                <a:path w="963125" h="834307">
                  <a:moveTo>
                    <a:pt x="0" y="0"/>
                  </a:moveTo>
                  <a:lnTo>
                    <a:pt x="963125" y="0"/>
                  </a:lnTo>
                  <a:lnTo>
                    <a:pt x="963125" y="834307"/>
                  </a:lnTo>
                  <a:lnTo>
                    <a:pt x="0" y="834307"/>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grpSp>
      <p:grpSp>
        <p:nvGrpSpPr>
          <p:cNvPr id="11" name="Group 11"/>
          <p:cNvGrpSpPr/>
          <p:nvPr/>
        </p:nvGrpSpPr>
        <p:grpSpPr>
          <a:xfrm>
            <a:off x="5808254" y="3648395"/>
            <a:ext cx="1547800" cy="2501495"/>
            <a:chOff x="0" y="0"/>
            <a:chExt cx="2063734" cy="3335327"/>
          </a:xfrm>
        </p:grpSpPr>
        <p:sp>
          <p:nvSpPr>
            <p:cNvPr id="12" name="Freeform 12"/>
            <p:cNvSpPr/>
            <p:nvPr/>
          </p:nvSpPr>
          <p:spPr>
            <a:xfrm>
              <a:off x="0" y="0"/>
              <a:ext cx="2063734" cy="3335327"/>
            </a:xfrm>
            <a:custGeom>
              <a:avLst/>
              <a:gdLst/>
              <a:ahLst/>
              <a:cxnLst/>
              <a:rect l="l" t="t" r="r" b="b"/>
              <a:pathLst>
                <a:path w="2063734" h="3335327">
                  <a:moveTo>
                    <a:pt x="0" y="0"/>
                  </a:moveTo>
                  <a:lnTo>
                    <a:pt x="2063734" y="0"/>
                  </a:lnTo>
                  <a:lnTo>
                    <a:pt x="2063734" y="3335327"/>
                  </a:lnTo>
                  <a:lnTo>
                    <a:pt x="0" y="33353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511167" y="621464"/>
              <a:ext cx="1041400" cy="863060"/>
            </a:xfrm>
            <a:custGeom>
              <a:avLst/>
              <a:gdLst/>
              <a:ahLst/>
              <a:cxnLst/>
              <a:rect l="l" t="t" r="r" b="b"/>
              <a:pathLst>
                <a:path w="1041400" h="863060">
                  <a:moveTo>
                    <a:pt x="0" y="0"/>
                  </a:moveTo>
                  <a:lnTo>
                    <a:pt x="1041400" y="0"/>
                  </a:lnTo>
                  <a:lnTo>
                    <a:pt x="1041400" y="863061"/>
                  </a:lnTo>
                  <a:lnTo>
                    <a:pt x="0" y="863061"/>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grpSp>
      <p:grpSp>
        <p:nvGrpSpPr>
          <p:cNvPr id="14" name="Group 14"/>
          <p:cNvGrpSpPr/>
          <p:nvPr/>
        </p:nvGrpSpPr>
        <p:grpSpPr>
          <a:xfrm>
            <a:off x="1733678" y="3028222"/>
            <a:ext cx="4001527" cy="3059799"/>
            <a:chOff x="0" y="0"/>
            <a:chExt cx="5335369" cy="4079732"/>
          </a:xfrm>
        </p:grpSpPr>
        <p:sp>
          <p:nvSpPr>
            <p:cNvPr id="15" name="TextBox 15"/>
            <p:cNvSpPr txBox="1"/>
            <p:nvPr/>
          </p:nvSpPr>
          <p:spPr>
            <a:xfrm>
              <a:off x="0" y="-47625"/>
              <a:ext cx="5335369" cy="943536"/>
            </a:xfrm>
            <a:prstGeom prst="rect">
              <a:avLst/>
            </a:prstGeom>
          </p:spPr>
          <p:txBody>
            <a:bodyPr lIns="0" tIns="0" rIns="0" bIns="0" rtlCol="0" anchor="t">
              <a:spAutoFit/>
            </a:bodyPr>
            <a:lstStyle/>
            <a:p>
              <a:pPr algn="l">
                <a:lnSpc>
                  <a:spcPts val="2864"/>
                </a:lnSpc>
              </a:pPr>
              <a:r>
                <a:rPr lang="en-US" sz="2045" b="1">
                  <a:solidFill>
                    <a:srgbClr val="0B3759"/>
                  </a:solidFill>
                  <a:latin typeface="Canva Sans Bold"/>
                  <a:ea typeface="Canva Sans Bold"/>
                  <a:cs typeface="Canva Sans Bold"/>
                  <a:sym typeface="Canva Sans Bold"/>
                </a:rPr>
                <a:t>Industry-Academic </a:t>
              </a:r>
            </a:p>
            <a:p>
              <a:pPr algn="l">
                <a:lnSpc>
                  <a:spcPts val="2864"/>
                </a:lnSpc>
              </a:pPr>
              <a:r>
                <a:rPr lang="en-US" sz="2045" b="1">
                  <a:solidFill>
                    <a:srgbClr val="0B3759"/>
                  </a:solidFill>
                  <a:latin typeface="Canva Sans Bold"/>
                  <a:ea typeface="Canva Sans Bold"/>
                  <a:cs typeface="Canva Sans Bold"/>
                  <a:sym typeface="Canva Sans Bold"/>
                </a:rPr>
                <a:t>Partnership Council: </a:t>
              </a:r>
            </a:p>
          </p:txBody>
        </p:sp>
        <p:sp>
          <p:nvSpPr>
            <p:cNvPr id="16" name="TextBox 16"/>
            <p:cNvSpPr txBox="1"/>
            <p:nvPr/>
          </p:nvSpPr>
          <p:spPr>
            <a:xfrm>
              <a:off x="0" y="1126771"/>
              <a:ext cx="5335369" cy="2952962"/>
            </a:xfrm>
            <a:prstGeom prst="rect">
              <a:avLst/>
            </a:prstGeom>
          </p:spPr>
          <p:txBody>
            <a:bodyPr lIns="0" tIns="0" rIns="0" bIns="0" rtlCol="0" anchor="t">
              <a:spAutoFit/>
            </a:bodyPr>
            <a:lstStyle/>
            <a:p>
              <a:pPr algn="l">
                <a:lnSpc>
                  <a:spcPts val="1960"/>
                </a:lnSpc>
              </a:pPr>
              <a:r>
                <a:rPr lang="en-US" sz="1400" b="1">
                  <a:solidFill>
                    <a:srgbClr val="4F4F59"/>
                  </a:solidFill>
                  <a:latin typeface="Canva Sans Bold"/>
                  <a:ea typeface="Canva Sans Bold"/>
                  <a:cs typeface="Canva Sans Bold"/>
                  <a:sym typeface="Canva Sans Bold"/>
                </a:rPr>
                <a:t>WHY: Traditional educational models fail to prepare women for field careers, creating immediate disadvantage upon workforce entry.</a:t>
              </a:r>
            </a:p>
            <a:p>
              <a:pPr algn="l">
                <a:lnSpc>
                  <a:spcPts val="1960"/>
                </a:lnSpc>
              </a:pPr>
              <a:endParaRPr lang="en-US" sz="1400" b="1">
                <a:solidFill>
                  <a:srgbClr val="4F4F59"/>
                </a:solidFill>
                <a:latin typeface="Canva Sans Bold"/>
                <a:ea typeface="Canva Sans Bold"/>
                <a:cs typeface="Canva Sans Bold"/>
                <a:sym typeface="Canva Sans Bold"/>
              </a:endParaRPr>
            </a:p>
            <a:p>
              <a:pPr algn="l">
                <a:lnSpc>
                  <a:spcPts val="1960"/>
                </a:lnSpc>
              </a:pPr>
              <a:r>
                <a:rPr lang="en-US" sz="1400">
                  <a:solidFill>
                    <a:srgbClr val="4F4F59"/>
                  </a:solidFill>
                  <a:latin typeface="Canva Sans"/>
                  <a:ea typeface="Canva Sans"/>
                  <a:cs typeface="Canva Sans"/>
                  <a:sym typeface="Canva Sans"/>
                </a:rPr>
                <a:t>Standardized </a:t>
              </a:r>
              <a:r>
                <a:rPr lang="en-US" sz="1400" b="1">
                  <a:solidFill>
                    <a:srgbClr val="4F4F59"/>
                  </a:solidFill>
                  <a:latin typeface="Canva Sans Bold"/>
                  <a:ea typeface="Canva Sans Bold"/>
                  <a:cs typeface="Canva Sans Bold"/>
                  <a:sym typeface="Canva Sans Bold"/>
                </a:rPr>
                <a:t>"finishing semester"</a:t>
              </a:r>
              <a:r>
                <a:rPr lang="en-US" sz="1400">
                  <a:solidFill>
                    <a:srgbClr val="4F4F59"/>
                  </a:solidFill>
                  <a:latin typeface="Canva Sans"/>
                  <a:ea typeface="Canva Sans"/>
                  <a:cs typeface="Canva Sans"/>
                  <a:sym typeface="Canva Sans"/>
                </a:rPr>
                <a:t> programs that bridge theoretical knowledge with practical field skills, providing industry experience before graduation.</a:t>
              </a:r>
            </a:p>
          </p:txBody>
        </p:sp>
      </p:grpSp>
      <p:grpSp>
        <p:nvGrpSpPr>
          <p:cNvPr id="17" name="Group 17"/>
          <p:cNvGrpSpPr/>
          <p:nvPr/>
        </p:nvGrpSpPr>
        <p:grpSpPr>
          <a:xfrm>
            <a:off x="3929989" y="7184375"/>
            <a:ext cx="4674021" cy="2836125"/>
            <a:chOff x="0" y="0"/>
            <a:chExt cx="6232028" cy="3781500"/>
          </a:xfrm>
        </p:grpSpPr>
        <p:sp>
          <p:nvSpPr>
            <p:cNvPr id="18" name="TextBox 18"/>
            <p:cNvSpPr txBox="1"/>
            <p:nvPr/>
          </p:nvSpPr>
          <p:spPr>
            <a:xfrm>
              <a:off x="0" y="-47625"/>
              <a:ext cx="6232028" cy="919691"/>
            </a:xfrm>
            <a:prstGeom prst="rect">
              <a:avLst/>
            </a:prstGeom>
          </p:spPr>
          <p:txBody>
            <a:bodyPr lIns="0" tIns="0" rIns="0" bIns="0" rtlCol="0" anchor="t">
              <a:spAutoFit/>
            </a:bodyPr>
            <a:lstStyle/>
            <a:p>
              <a:pPr algn="l">
                <a:lnSpc>
                  <a:spcPts val="2800"/>
                </a:lnSpc>
              </a:pPr>
              <a:r>
                <a:rPr lang="en-US" sz="2000" b="1">
                  <a:solidFill>
                    <a:srgbClr val="0B3759"/>
                  </a:solidFill>
                  <a:latin typeface="Canva Sans Bold"/>
                  <a:ea typeface="Canva Sans Bold"/>
                  <a:cs typeface="Canva Sans Bold"/>
                  <a:sym typeface="Canva Sans Bold"/>
                </a:rPr>
                <a:t>Women in Agribusiness Infrastructure Fund: </a:t>
              </a:r>
            </a:p>
          </p:txBody>
        </p:sp>
        <p:sp>
          <p:nvSpPr>
            <p:cNvPr id="19" name="TextBox 19"/>
            <p:cNvSpPr txBox="1"/>
            <p:nvPr/>
          </p:nvSpPr>
          <p:spPr>
            <a:xfrm>
              <a:off x="0" y="1158738"/>
              <a:ext cx="6232028" cy="2622762"/>
            </a:xfrm>
            <a:prstGeom prst="rect">
              <a:avLst/>
            </a:prstGeom>
          </p:spPr>
          <p:txBody>
            <a:bodyPr lIns="0" tIns="0" rIns="0" bIns="0" rtlCol="0" anchor="t">
              <a:spAutoFit/>
            </a:bodyPr>
            <a:lstStyle/>
            <a:p>
              <a:pPr algn="l">
                <a:lnSpc>
                  <a:spcPts val="1960"/>
                </a:lnSpc>
              </a:pPr>
              <a:r>
                <a:rPr lang="en-US" sz="1400" b="1">
                  <a:solidFill>
                    <a:srgbClr val="4F4F59"/>
                  </a:solidFill>
                  <a:latin typeface="Canva Sans Bold"/>
                  <a:ea typeface="Canva Sans Bold"/>
                  <a:cs typeface="Canva Sans Bold"/>
                  <a:sym typeface="Canva Sans Bold"/>
                </a:rPr>
                <a:t>WHY:</a:t>
              </a:r>
              <a:r>
                <a:rPr lang="en-US" sz="1400">
                  <a:solidFill>
                    <a:srgbClr val="4F4F59"/>
                  </a:solidFill>
                  <a:latin typeface="Canva Sans"/>
                  <a:ea typeface="Canva Sans"/>
                  <a:cs typeface="Canva Sans"/>
                  <a:sym typeface="Canva Sans"/>
                </a:rPr>
                <a:t> </a:t>
              </a:r>
              <a:r>
                <a:rPr lang="en-US" sz="1400" b="1">
                  <a:solidFill>
                    <a:srgbClr val="4F4F59"/>
                  </a:solidFill>
                  <a:latin typeface="Canva Sans Bold"/>
                  <a:ea typeface="Canva Sans Bold"/>
                  <a:cs typeface="Canva Sans Bold"/>
                  <a:sym typeface="Canva Sans Bold"/>
                </a:rPr>
                <a:t>Individual companies lack resources to create comprehensive safety infrastructure, perpetuating women's exclusion from field roles.</a:t>
              </a:r>
            </a:p>
            <a:p>
              <a:pPr algn="l">
                <a:lnSpc>
                  <a:spcPts val="1960"/>
                </a:lnSpc>
              </a:pPr>
              <a:endParaRPr lang="en-US" sz="1400" b="1">
                <a:solidFill>
                  <a:srgbClr val="4F4F59"/>
                </a:solidFill>
                <a:latin typeface="Canva Sans Bold"/>
                <a:ea typeface="Canva Sans Bold"/>
                <a:cs typeface="Canva Sans Bold"/>
                <a:sym typeface="Canva Sans Bold"/>
              </a:endParaRPr>
            </a:p>
            <a:p>
              <a:pPr algn="l">
                <a:lnSpc>
                  <a:spcPts val="1960"/>
                </a:lnSpc>
              </a:pPr>
              <a:r>
                <a:rPr lang="en-US" sz="1400" b="1">
                  <a:solidFill>
                    <a:srgbClr val="4F4F59"/>
                  </a:solidFill>
                  <a:latin typeface="Canva Sans Bold"/>
                  <a:ea typeface="Canva Sans Bold"/>
                  <a:cs typeface="Canva Sans Bold"/>
                  <a:sym typeface="Canva Sans Bold"/>
                </a:rPr>
                <a:t>Pooled resources </a:t>
              </a:r>
              <a:r>
                <a:rPr lang="en-US" sz="1400">
                  <a:solidFill>
                    <a:srgbClr val="4F4F59"/>
                  </a:solidFill>
                  <a:latin typeface="Canva Sans"/>
                  <a:ea typeface="Canva Sans"/>
                  <a:cs typeface="Canva Sans"/>
                  <a:sym typeface="Canva Sans"/>
                </a:rPr>
                <a:t>developing standardized transportation, sanitation, and accommodation solutions that make field positions immediately accessible to women.</a:t>
              </a:r>
            </a:p>
          </p:txBody>
        </p:sp>
      </p:grpSp>
      <p:grpSp>
        <p:nvGrpSpPr>
          <p:cNvPr id="20" name="Group 20"/>
          <p:cNvGrpSpPr/>
          <p:nvPr/>
        </p:nvGrpSpPr>
        <p:grpSpPr>
          <a:xfrm>
            <a:off x="7517979" y="3028222"/>
            <a:ext cx="4254803" cy="2836125"/>
            <a:chOff x="0" y="0"/>
            <a:chExt cx="5673070" cy="3781500"/>
          </a:xfrm>
        </p:grpSpPr>
        <p:sp>
          <p:nvSpPr>
            <p:cNvPr id="21" name="TextBox 21"/>
            <p:cNvSpPr txBox="1"/>
            <p:nvPr/>
          </p:nvSpPr>
          <p:spPr>
            <a:xfrm>
              <a:off x="0" y="-47625"/>
              <a:ext cx="5673070" cy="919691"/>
            </a:xfrm>
            <a:prstGeom prst="rect">
              <a:avLst/>
            </a:prstGeom>
          </p:spPr>
          <p:txBody>
            <a:bodyPr lIns="0" tIns="0" rIns="0" bIns="0" rtlCol="0" anchor="t">
              <a:spAutoFit/>
            </a:bodyPr>
            <a:lstStyle/>
            <a:p>
              <a:pPr algn="l">
                <a:lnSpc>
                  <a:spcPts val="2800"/>
                </a:lnSpc>
              </a:pPr>
              <a:r>
                <a:rPr lang="en-US" sz="2000" b="1">
                  <a:solidFill>
                    <a:srgbClr val="0B3759"/>
                  </a:solidFill>
                  <a:latin typeface="Canva Sans Bold"/>
                  <a:ea typeface="Canva Sans Bold"/>
                  <a:cs typeface="Canva Sans Bold"/>
                  <a:sym typeface="Canva Sans Bold"/>
                </a:rPr>
                <a:t>Cross-Company </a:t>
              </a:r>
            </a:p>
            <a:p>
              <a:pPr algn="l">
                <a:lnSpc>
                  <a:spcPts val="2800"/>
                </a:lnSpc>
              </a:pPr>
              <a:r>
                <a:rPr lang="en-US" sz="2000" b="1">
                  <a:solidFill>
                    <a:srgbClr val="0B3759"/>
                  </a:solidFill>
                  <a:latin typeface="Canva Sans Bold"/>
                  <a:ea typeface="Canva Sans Bold"/>
                  <a:cs typeface="Canva Sans Bold"/>
                  <a:sym typeface="Canva Sans Bold"/>
                </a:rPr>
                <a:t>Mentorship Ecosystem: </a:t>
              </a:r>
            </a:p>
          </p:txBody>
        </p:sp>
        <p:sp>
          <p:nvSpPr>
            <p:cNvPr id="22" name="TextBox 22"/>
            <p:cNvSpPr txBox="1"/>
            <p:nvPr/>
          </p:nvSpPr>
          <p:spPr>
            <a:xfrm>
              <a:off x="0" y="1158738"/>
              <a:ext cx="5673070" cy="2622762"/>
            </a:xfrm>
            <a:prstGeom prst="rect">
              <a:avLst/>
            </a:prstGeom>
          </p:spPr>
          <p:txBody>
            <a:bodyPr lIns="0" tIns="0" rIns="0" bIns="0" rtlCol="0" anchor="t">
              <a:spAutoFit/>
            </a:bodyPr>
            <a:lstStyle/>
            <a:p>
              <a:pPr algn="l">
                <a:lnSpc>
                  <a:spcPts val="1960"/>
                </a:lnSpc>
              </a:pPr>
              <a:r>
                <a:rPr lang="en-US" sz="1400" b="1">
                  <a:solidFill>
                    <a:srgbClr val="4F4F59"/>
                  </a:solidFill>
                  <a:latin typeface="Canva Sans Bold"/>
                  <a:ea typeface="Canva Sans Bold"/>
                  <a:cs typeface="Canva Sans Bold"/>
                  <a:sym typeface="Canva Sans Bold"/>
                </a:rPr>
                <a:t>WHY: Professional isolation in male-dominated environments limits women's knowledge sharing and advancement opportunities.</a:t>
              </a:r>
            </a:p>
            <a:p>
              <a:pPr algn="l">
                <a:lnSpc>
                  <a:spcPts val="1960"/>
                </a:lnSpc>
              </a:pPr>
              <a:endParaRPr lang="en-US" sz="1400" b="1">
                <a:solidFill>
                  <a:srgbClr val="4F4F59"/>
                </a:solidFill>
                <a:latin typeface="Canva Sans Bold"/>
                <a:ea typeface="Canva Sans Bold"/>
                <a:cs typeface="Canva Sans Bold"/>
                <a:sym typeface="Canva Sans Bold"/>
              </a:endParaRPr>
            </a:p>
            <a:p>
              <a:pPr algn="l">
                <a:lnSpc>
                  <a:spcPts val="1960"/>
                </a:lnSpc>
              </a:pPr>
              <a:r>
                <a:rPr lang="en-US" sz="1400" b="1">
                  <a:solidFill>
                    <a:srgbClr val="4F4F59"/>
                  </a:solidFill>
                  <a:latin typeface="Canva Sans Bold"/>
                  <a:ea typeface="Canva Sans Bold"/>
                  <a:cs typeface="Canva Sans Bold"/>
                  <a:sym typeface="Canva Sans Bold"/>
                </a:rPr>
                <a:t>Structured networks</a:t>
              </a:r>
              <a:r>
                <a:rPr lang="en-US" sz="1400">
                  <a:solidFill>
                    <a:srgbClr val="4F4F59"/>
                  </a:solidFill>
                  <a:latin typeface="Canva Sans"/>
                  <a:ea typeface="Canva Sans"/>
                  <a:cs typeface="Canva Sans"/>
                  <a:sym typeface="Canva Sans"/>
                </a:rPr>
                <a:t> connecting women across company boundaries to share best practices, provide psychosocial support, and navigate career transitions.</a:t>
              </a:r>
            </a:p>
          </p:txBody>
        </p:sp>
      </p:grpSp>
      <p:grpSp>
        <p:nvGrpSpPr>
          <p:cNvPr id="23" name="Group 23"/>
          <p:cNvGrpSpPr/>
          <p:nvPr/>
        </p:nvGrpSpPr>
        <p:grpSpPr>
          <a:xfrm>
            <a:off x="11453781" y="7412975"/>
            <a:ext cx="4294756" cy="2236049"/>
            <a:chOff x="0" y="0"/>
            <a:chExt cx="5726342" cy="2981398"/>
          </a:xfrm>
        </p:grpSpPr>
        <p:sp>
          <p:nvSpPr>
            <p:cNvPr id="24" name="TextBox 24"/>
            <p:cNvSpPr txBox="1"/>
            <p:nvPr/>
          </p:nvSpPr>
          <p:spPr>
            <a:xfrm>
              <a:off x="0" y="-47625"/>
              <a:ext cx="5726342" cy="449791"/>
            </a:xfrm>
            <a:prstGeom prst="rect">
              <a:avLst/>
            </a:prstGeom>
          </p:spPr>
          <p:txBody>
            <a:bodyPr lIns="0" tIns="0" rIns="0" bIns="0" rtlCol="0" anchor="t">
              <a:spAutoFit/>
            </a:bodyPr>
            <a:lstStyle/>
            <a:p>
              <a:pPr algn="l">
                <a:lnSpc>
                  <a:spcPts val="2800"/>
                </a:lnSpc>
              </a:pPr>
              <a:r>
                <a:rPr lang="en-US" sz="2000" b="1">
                  <a:solidFill>
                    <a:srgbClr val="0B3759"/>
                  </a:solidFill>
                  <a:latin typeface="Canva Sans Bold"/>
                  <a:ea typeface="Canva Sans Bold"/>
                  <a:cs typeface="Canva Sans Bold"/>
                  <a:sym typeface="Canva Sans Bold"/>
                </a:rPr>
                <a:t>Flexible Work Standards Initiative:</a:t>
              </a:r>
            </a:p>
          </p:txBody>
        </p:sp>
        <p:sp>
          <p:nvSpPr>
            <p:cNvPr id="25" name="TextBox 25"/>
            <p:cNvSpPr txBox="1"/>
            <p:nvPr/>
          </p:nvSpPr>
          <p:spPr>
            <a:xfrm>
              <a:off x="0" y="688838"/>
              <a:ext cx="5726342" cy="2292560"/>
            </a:xfrm>
            <a:prstGeom prst="rect">
              <a:avLst/>
            </a:prstGeom>
          </p:spPr>
          <p:txBody>
            <a:bodyPr lIns="0" tIns="0" rIns="0" bIns="0" rtlCol="0" anchor="t">
              <a:spAutoFit/>
            </a:bodyPr>
            <a:lstStyle/>
            <a:p>
              <a:pPr algn="l">
                <a:lnSpc>
                  <a:spcPts val="1960"/>
                </a:lnSpc>
              </a:pPr>
              <a:r>
                <a:rPr lang="en-US" sz="1400" b="1">
                  <a:solidFill>
                    <a:srgbClr val="4F4F59"/>
                  </a:solidFill>
                  <a:latin typeface="Canva Sans Bold"/>
                  <a:ea typeface="Canva Sans Bold"/>
                  <a:cs typeface="Canva Sans Bold"/>
                  <a:sym typeface="Canva Sans Bold"/>
                </a:rPr>
                <a:t>WHY: Mid-career attrition occurs when rigid work structures force women to choose between career progression and personal responsibilities.</a:t>
              </a:r>
            </a:p>
            <a:p>
              <a:pPr algn="l">
                <a:lnSpc>
                  <a:spcPts val="1960"/>
                </a:lnSpc>
              </a:pPr>
              <a:endParaRPr lang="en-US" sz="1400" b="1">
                <a:solidFill>
                  <a:srgbClr val="4F4F59"/>
                </a:solidFill>
                <a:latin typeface="Canva Sans Bold"/>
                <a:ea typeface="Canva Sans Bold"/>
                <a:cs typeface="Canva Sans Bold"/>
                <a:sym typeface="Canva Sans Bold"/>
              </a:endParaRPr>
            </a:p>
            <a:p>
              <a:pPr algn="l">
                <a:lnSpc>
                  <a:spcPts val="1960"/>
                </a:lnSpc>
              </a:pPr>
              <a:r>
                <a:rPr lang="en-US" sz="1400">
                  <a:solidFill>
                    <a:srgbClr val="4F4F59"/>
                  </a:solidFill>
                  <a:latin typeface="Canva Sans"/>
                  <a:ea typeface="Canva Sans"/>
                  <a:cs typeface="Canva Sans"/>
                  <a:sym typeface="Canva Sans"/>
                </a:rPr>
                <a:t>Technology-enabled frameworks blending digital and on-site responsibilities to create sustainable, flexible career paths.</a:t>
              </a:r>
            </a:p>
          </p:txBody>
        </p:sp>
      </p:grpSp>
      <p:sp>
        <p:nvSpPr>
          <p:cNvPr id="26" name="Freeform 26"/>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7" name="Freeform 27"/>
          <p:cNvSpPr/>
          <p:nvPr/>
        </p:nvSpPr>
        <p:spPr>
          <a:xfrm>
            <a:off x="1237411" y="624996"/>
            <a:ext cx="1898460" cy="259447"/>
          </a:xfrm>
          <a:custGeom>
            <a:avLst/>
            <a:gdLst/>
            <a:ahLst/>
            <a:cxnLst/>
            <a:rect l="l" t="t" r="r" b="b"/>
            <a:pathLst>
              <a:path w="1898460" h="259447">
                <a:moveTo>
                  <a:pt x="0" y="0"/>
                </a:moveTo>
                <a:lnTo>
                  <a:pt x="1898460" y="0"/>
                </a:lnTo>
                <a:lnTo>
                  <a:pt x="1898460" y="259446"/>
                </a:lnTo>
                <a:lnTo>
                  <a:pt x="0" y="2594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8" name="Freeform 28"/>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grpSp>
        <p:nvGrpSpPr>
          <p:cNvPr id="30" name="Group 30"/>
          <p:cNvGrpSpPr/>
          <p:nvPr/>
        </p:nvGrpSpPr>
        <p:grpSpPr>
          <a:xfrm>
            <a:off x="14829894" y="314107"/>
            <a:ext cx="3153088" cy="1339142"/>
            <a:chOff x="0" y="0"/>
            <a:chExt cx="4204117" cy="1785523"/>
          </a:xfrm>
        </p:grpSpPr>
        <p:sp>
          <p:nvSpPr>
            <p:cNvPr id="31" name="Freeform 31"/>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26"/>
              <a:stretch>
                <a:fillRect l="-7249" r="-7250" b="-1"/>
              </a:stretch>
            </a:blipFill>
          </p:spPr>
        </p:sp>
      </p:grpSp>
      <p:sp>
        <p:nvSpPr>
          <p:cNvPr id="32" name="TextBox 32"/>
          <p:cNvSpPr txBox="1"/>
          <p:nvPr/>
        </p:nvSpPr>
        <p:spPr>
          <a:xfrm>
            <a:off x="4779050" y="1530920"/>
            <a:ext cx="9092817" cy="982953"/>
          </a:xfrm>
          <a:prstGeom prst="rect">
            <a:avLst/>
          </a:prstGeom>
        </p:spPr>
        <p:txBody>
          <a:bodyPr lIns="0" tIns="0" rIns="0" bIns="0" rtlCol="0" anchor="t">
            <a:spAutoFit/>
          </a:bodyPr>
          <a:lstStyle/>
          <a:p>
            <a:pPr algn="ctr">
              <a:lnSpc>
                <a:spcPts val="5655"/>
              </a:lnSpc>
            </a:pPr>
            <a:r>
              <a:rPr lang="en-US" sz="4039" b="1">
                <a:solidFill>
                  <a:srgbClr val="0B3759"/>
                </a:solidFill>
                <a:latin typeface="Canva Sans Bold"/>
                <a:ea typeface="Canva Sans Bold"/>
                <a:cs typeface="Canva Sans Bold"/>
                <a:sym typeface="Canva Sans Bold"/>
              </a:rPr>
              <a:t>Strategic Implementation Priorities</a:t>
            </a:r>
          </a:p>
          <a:p>
            <a:pPr algn="ctr">
              <a:lnSpc>
                <a:spcPts val="2066"/>
              </a:lnSpc>
            </a:pPr>
            <a:r>
              <a:rPr lang="en-US" sz="1476" i="1">
                <a:solidFill>
                  <a:srgbClr val="0B3759"/>
                </a:solidFill>
                <a:latin typeface="Canva Sans Italics"/>
                <a:ea typeface="Canva Sans Italics"/>
                <a:cs typeface="Canva Sans Italics"/>
                <a:sym typeface="Canva Sans Italics"/>
              </a:rPr>
              <a:t>Establish a founding consortium of agribusiness companies to coordinate strategic initiatives</a:t>
            </a:r>
          </a:p>
        </p:txBody>
      </p:sp>
      <p:grpSp>
        <p:nvGrpSpPr>
          <p:cNvPr id="33" name="Group 33"/>
          <p:cNvGrpSpPr/>
          <p:nvPr/>
        </p:nvGrpSpPr>
        <p:grpSpPr>
          <a:xfrm>
            <a:off x="12053359" y="3770385"/>
            <a:ext cx="1547800" cy="2501495"/>
            <a:chOff x="0" y="0"/>
            <a:chExt cx="2063734" cy="3335327"/>
          </a:xfrm>
        </p:grpSpPr>
        <p:sp>
          <p:nvSpPr>
            <p:cNvPr id="34" name="Freeform 34"/>
            <p:cNvSpPr/>
            <p:nvPr/>
          </p:nvSpPr>
          <p:spPr>
            <a:xfrm>
              <a:off x="0" y="0"/>
              <a:ext cx="2063734" cy="3335327"/>
            </a:xfrm>
            <a:custGeom>
              <a:avLst/>
              <a:gdLst/>
              <a:ahLst/>
              <a:cxnLst/>
              <a:rect l="l" t="t" r="r" b="b"/>
              <a:pathLst>
                <a:path w="2063734" h="3335327">
                  <a:moveTo>
                    <a:pt x="0" y="0"/>
                  </a:moveTo>
                  <a:lnTo>
                    <a:pt x="2063734" y="0"/>
                  </a:lnTo>
                  <a:lnTo>
                    <a:pt x="2063734" y="3335327"/>
                  </a:lnTo>
                  <a:lnTo>
                    <a:pt x="0" y="333532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35" name="Freeform 35"/>
            <p:cNvSpPr/>
            <p:nvPr/>
          </p:nvSpPr>
          <p:spPr>
            <a:xfrm>
              <a:off x="511167" y="621464"/>
              <a:ext cx="1041400" cy="863060"/>
            </a:xfrm>
            <a:custGeom>
              <a:avLst/>
              <a:gdLst/>
              <a:ahLst/>
              <a:cxnLst/>
              <a:rect l="l" t="t" r="r" b="b"/>
              <a:pathLst>
                <a:path w="1041400" h="863060">
                  <a:moveTo>
                    <a:pt x="0" y="0"/>
                  </a:moveTo>
                  <a:lnTo>
                    <a:pt x="1041400" y="0"/>
                  </a:lnTo>
                  <a:lnTo>
                    <a:pt x="1041400" y="863061"/>
                  </a:lnTo>
                  <a:lnTo>
                    <a:pt x="0" y="863061"/>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grpSp>
      <p:grpSp>
        <p:nvGrpSpPr>
          <p:cNvPr id="36" name="Group 36"/>
          <p:cNvGrpSpPr/>
          <p:nvPr/>
        </p:nvGrpSpPr>
        <p:grpSpPr>
          <a:xfrm>
            <a:off x="13677359" y="3028222"/>
            <a:ext cx="4305623" cy="2731350"/>
            <a:chOff x="0" y="0"/>
            <a:chExt cx="5740831" cy="3641800"/>
          </a:xfrm>
        </p:grpSpPr>
        <p:sp>
          <p:nvSpPr>
            <p:cNvPr id="37" name="TextBox 37"/>
            <p:cNvSpPr txBox="1"/>
            <p:nvPr/>
          </p:nvSpPr>
          <p:spPr>
            <a:xfrm>
              <a:off x="0" y="-47625"/>
              <a:ext cx="5740831" cy="449791"/>
            </a:xfrm>
            <a:prstGeom prst="rect">
              <a:avLst/>
            </a:prstGeom>
          </p:spPr>
          <p:txBody>
            <a:bodyPr lIns="0" tIns="0" rIns="0" bIns="0" rtlCol="0" anchor="t">
              <a:spAutoFit/>
            </a:bodyPr>
            <a:lstStyle/>
            <a:p>
              <a:pPr algn="l">
                <a:lnSpc>
                  <a:spcPts val="2800"/>
                </a:lnSpc>
              </a:pPr>
              <a:r>
                <a:rPr lang="en-US" sz="2000" b="1">
                  <a:solidFill>
                    <a:srgbClr val="0B3759"/>
                  </a:solidFill>
                  <a:latin typeface="Canva Sans Bold"/>
                  <a:ea typeface="Canva Sans Bold"/>
                  <a:cs typeface="Canva Sans Bold"/>
                  <a:sym typeface="Canva Sans Bold"/>
                </a:rPr>
                <a:t>ELEVATE Leadership Program:</a:t>
              </a:r>
            </a:p>
          </p:txBody>
        </p:sp>
        <p:sp>
          <p:nvSpPr>
            <p:cNvPr id="38" name="TextBox 38"/>
            <p:cNvSpPr txBox="1"/>
            <p:nvPr/>
          </p:nvSpPr>
          <p:spPr>
            <a:xfrm>
              <a:off x="0" y="688838"/>
              <a:ext cx="5740831" cy="2952962"/>
            </a:xfrm>
            <a:prstGeom prst="rect">
              <a:avLst/>
            </a:prstGeom>
          </p:spPr>
          <p:txBody>
            <a:bodyPr lIns="0" tIns="0" rIns="0" bIns="0" rtlCol="0" anchor="t">
              <a:spAutoFit/>
            </a:bodyPr>
            <a:lstStyle/>
            <a:p>
              <a:pPr algn="l">
                <a:lnSpc>
                  <a:spcPts val="1960"/>
                </a:lnSpc>
              </a:pPr>
              <a:r>
                <a:rPr lang="en-US" sz="1400" b="1">
                  <a:solidFill>
                    <a:srgbClr val="4F4F59"/>
                  </a:solidFill>
                  <a:latin typeface="Canva Sans Bold"/>
                  <a:ea typeface="Canva Sans Bold"/>
                  <a:cs typeface="Canva Sans Bold"/>
                  <a:sym typeface="Canva Sans Bold"/>
                </a:rPr>
                <a:t>WHY: Systematic biases in advancement pathways perpetuate leadership underrepresentation despite proven capabilities.</a:t>
              </a:r>
            </a:p>
            <a:p>
              <a:pPr algn="l">
                <a:lnSpc>
                  <a:spcPts val="1960"/>
                </a:lnSpc>
              </a:pPr>
              <a:endParaRPr lang="en-US" sz="1400" b="1">
                <a:solidFill>
                  <a:srgbClr val="4F4F59"/>
                </a:solidFill>
                <a:latin typeface="Canva Sans Bold"/>
                <a:ea typeface="Canva Sans Bold"/>
                <a:cs typeface="Canva Sans Bold"/>
                <a:sym typeface="Canva Sans Bold"/>
              </a:endParaRPr>
            </a:p>
            <a:p>
              <a:pPr algn="l">
                <a:lnSpc>
                  <a:spcPts val="1960"/>
                </a:lnSpc>
              </a:pPr>
              <a:r>
                <a:rPr lang="en-US" sz="1400">
                  <a:solidFill>
                    <a:srgbClr val="4F4F59"/>
                  </a:solidFill>
                  <a:latin typeface="Canva Sans"/>
                  <a:ea typeface="Canva Sans"/>
                  <a:cs typeface="Canva Sans"/>
                  <a:sym typeface="Canva Sans"/>
                </a:rPr>
                <a:t>Comprehensive development initiative accelerating advancement through</a:t>
              </a:r>
              <a:r>
                <a:rPr lang="en-US" sz="1400" b="1">
                  <a:solidFill>
                    <a:srgbClr val="4F4F59"/>
                  </a:solidFill>
                  <a:latin typeface="Canva Sans Bold"/>
                  <a:ea typeface="Canva Sans Bold"/>
                  <a:cs typeface="Canva Sans Bold"/>
                  <a:sym typeface="Canva Sans Bold"/>
                </a:rPr>
                <a:t> transparent metrics</a:t>
              </a:r>
              <a:r>
                <a:rPr lang="en-US" sz="1400">
                  <a:solidFill>
                    <a:srgbClr val="4F4F59"/>
                  </a:solidFill>
                  <a:latin typeface="Canva Sans"/>
                  <a:ea typeface="Canva Sans"/>
                  <a:cs typeface="Canva Sans"/>
                  <a:sym typeface="Canva Sans"/>
                </a:rPr>
                <a:t>, sponsorship mechanisms, and leadership development tailored to women's career journeys.</a:t>
              </a:r>
            </a:p>
          </p:txBody>
        </p:sp>
      </p:grpSp>
      <p:sp>
        <p:nvSpPr>
          <p:cNvPr id="39" name="Freeform 39"/>
          <p:cNvSpPr/>
          <p:nvPr/>
        </p:nvSpPr>
        <p:spPr>
          <a:xfrm>
            <a:off x="0" y="6271880"/>
            <a:ext cx="18288000" cy="731520"/>
          </a:xfrm>
          <a:custGeom>
            <a:avLst/>
            <a:gdLst/>
            <a:ahLst/>
            <a:cxnLst/>
            <a:rect l="l" t="t" r="r" b="b"/>
            <a:pathLst>
              <a:path w="18288000" h="731520">
                <a:moveTo>
                  <a:pt x="0" y="0"/>
                </a:moveTo>
                <a:lnTo>
                  <a:pt x="18288000" y="0"/>
                </a:lnTo>
                <a:lnTo>
                  <a:pt x="18288000" y="731520"/>
                </a:lnTo>
                <a:lnTo>
                  <a:pt x="0" y="731520"/>
                </a:lnTo>
                <a:lnTo>
                  <a:pt x="0" y="0"/>
                </a:lnTo>
                <a:close/>
              </a:path>
            </a:pathLst>
          </a:custGeom>
          <a:blipFill>
            <a:blip r:embed="rId29">
              <a:extLst>
                <a:ext uri="{96DAC541-7B7A-43D3-8B79-37D633B846F1}">
                  <asvg:svgBlip xmlns:asvg="http://schemas.microsoft.com/office/drawing/2016/SVG/main" r:embed="rId30"/>
                </a:ext>
              </a:extLst>
            </a:blip>
            <a:stretch>
              <a:fillRect/>
            </a:stretch>
          </a:blipFill>
          <a:ln cap="sq">
            <a:noFill/>
            <a:prstDash val="solid"/>
            <a:miter/>
          </a:ln>
        </p:spPr>
      </p:sp>
      <p:sp>
        <p:nvSpPr>
          <p:cNvPr id="40" name="Freeform 40"/>
          <p:cNvSpPr/>
          <p:nvPr/>
        </p:nvSpPr>
        <p:spPr>
          <a:xfrm>
            <a:off x="13318298" y="529306"/>
            <a:ext cx="1511596" cy="815154"/>
          </a:xfrm>
          <a:custGeom>
            <a:avLst/>
            <a:gdLst/>
            <a:ahLst/>
            <a:cxnLst/>
            <a:rect l="l" t="t" r="r" b="b"/>
            <a:pathLst>
              <a:path w="1511596" h="815154">
                <a:moveTo>
                  <a:pt x="0" y="0"/>
                </a:moveTo>
                <a:lnTo>
                  <a:pt x="1511596" y="0"/>
                </a:lnTo>
                <a:lnTo>
                  <a:pt x="1511596" y="815155"/>
                </a:lnTo>
                <a:lnTo>
                  <a:pt x="0" y="815155"/>
                </a:lnTo>
                <a:lnTo>
                  <a:pt x="0" y="0"/>
                </a:lnTo>
                <a:close/>
              </a:path>
            </a:pathLst>
          </a:custGeom>
          <a:blipFill>
            <a:blip r:embed="rId31"/>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sp>
        <p:nvSpPr>
          <p:cNvPr id="9" name="Freeform 9"/>
          <p:cNvSpPr/>
          <p:nvPr/>
        </p:nvSpPr>
        <p:spPr>
          <a:xfrm>
            <a:off x="2551144" y="314107"/>
            <a:ext cx="7301167" cy="9414664"/>
          </a:xfrm>
          <a:custGeom>
            <a:avLst/>
            <a:gdLst/>
            <a:ahLst/>
            <a:cxnLst/>
            <a:rect l="l" t="t" r="r" b="b"/>
            <a:pathLst>
              <a:path w="7301167" h="9414664">
                <a:moveTo>
                  <a:pt x="0" y="0"/>
                </a:moveTo>
                <a:lnTo>
                  <a:pt x="7301167" y="0"/>
                </a:lnTo>
                <a:lnTo>
                  <a:pt x="7301167" y="9414664"/>
                </a:lnTo>
                <a:lnTo>
                  <a:pt x="0" y="9414664"/>
                </a:lnTo>
                <a:lnTo>
                  <a:pt x="0" y="0"/>
                </a:lnTo>
                <a:close/>
              </a:path>
            </a:pathLst>
          </a:custGeom>
          <a:blipFill>
            <a:blip r:embed="rId13"/>
            <a:stretch>
              <a:fillRect t="-41703" b="-52174"/>
            </a:stretch>
          </a:blipFill>
        </p:spPr>
      </p:sp>
      <p:sp>
        <p:nvSpPr>
          <p:cNvPr id="10" name="Freeform 10"/>
          <p:cNvSpPr/>
          <p:nvPr/>
        </p:nvSpPr>
        <p:spPr>
          <a:xfrm>
            <a:off x="10464978" y="1836959"/>
            <a:ext cx="6761704" cy="3000770"/>
          </a:xfrm>
          <a:custGeom>
            <a:avLst/>
            <a:gdLst/>
            <a:ahLst/>
            <a:cxnLst/>
            <a:rect l="l" t="t" r="r" b="b"/>
            <a:pathLst>
              <a:path w="6761704" h="3000770">
                <a:moveTo>
                  <a:pt x="0" y="0"/>
                </a:moveTo>
                <a:lnTo>
                  <a:pt x="6761704" y="0"/>
                </a:lnTo>
                <a:lnTo>
                  <a:pt x="6761704" y="3000770"/>
                </a:lnTo>
                <a:lnTo>
                  <a:pt x="0" y="3000770"/>
                </a:lnTo>
                <a:lnTo>
                  <a:pt x="0" y="0"/>
                </a:lnTo>
                <a:close/>
              </a:path>
            </a:pathLst>
          </a:custGeom>
          <a:blipFill>
            <a:blip r:embed="rId13"/>
            <a:stretch>
              <a:fillRect t="-21327" b="-442002"/>
            </a:stretch>
          </a:blipFill>
        </p:spPr>
      </p:sp>
      <p:sp>
        <p:nvSpPr>
          <p:cNvPr id="11" name="TextBox 11"/>
          <p:cNvSpPr txBox="1"/>
          <p:nvPr/>
        </p:nvSpPr>
        <p:spPr>
          <a:xfrm>
            <a:off x="9708678" y="4983339"/>
            <a:ext cx="8274304" cy="4990464"/>
          </a:xfrm>
          <a:prstGeom prst="rect">
            <a:avLst/>
          </a:prstGeom>
        </p:spPr>
        <p:txBody>
          <a:bodyPr lIns="0" tIns="0" rIns="0" bIns="0" rtlCol="0" anchor="t">
            <a:spAutoFit/>
          </a:bodyPr>
          <a:lstStyle/>
          <a:p>
            <a:pPr marL="410218" lvl="1" indent="-205109" algn="just">
              <a:lnSpc>
                <a:spcPts val="2660"/>
              </a:lnSpc>
              <a:buFont typeface="Arial"/>
              <a:buChar char="•"/>
            </a:pPr>
            <a:r>
              <a:rPr lang="en-US" sz="1900">
                <a:solidFill>
                  <a:srgbClr val="000000"/>
                </a:solidFill>
                <a:latin typeface="Canva Sans"/>
                <a:ea typeface="Canva Sans"/>
                <a:cs typeface="Canva Sans"/>
                <a:sym typeface="Canva Sans"/>
              </a:rPr>
              <a:t>FIELD FORWARD is a comprehensive industry-wide coalition that creates systemic change by targeting three critical transition points where women exit agribusiness careers. </a:t>
            </a:r>
          </a:p>
          <a:p>
            <a:pPr algn="just">
              <a:lnSpc>
                <a:spcPts val="2660"/>
              </a:lnSpc>
            </a:pPr>
            <a:endParaRPr lang="en-US" sz="1900">
              <a:solidFill>
                <a:srgbClr val="000000"/>
              </a:solidFill>
              <a:latin typeface="Canva Sans"/>
              <a:ea typeface="Canva Sans"/>
              <a:cs typeface="Canva Sans"/>
              <a:sym typeface="Canva Sans"/>
            </a:endParaRPr>
          </a:p>
          <a:p>
            <a:pPr marL="410218" lvl="1" indent="-205109" algn="just">
              <a:lnSpc>
                <a:spcPts val="2660"/>
              </a:lnSpc>
              <a:buFont typeface="Arial"/>
              <a:buChar char="•"/>
            </a:pPr>
            <a:r>
              <a:rPr lang="en-US" sz="1900">
                <a:solidFill>
                  <a:srgbClr val="000000"/>
                </a:solidFill>
                <a:latin typeface="Canva Sans"/>
                <a:ea typeface="Canva Sans"/>
                <a:cs typeface="Canva Sans"/>
                <a:sym typeface="Canva Sans"/>
              </a:rPr>
              <a:t>The initiative targets three critical career transition barriers through strategic interventions: structured university-to-field pathways, shared rural infrastructure for safety, and flexible work frameworks for mid-career retention. </a:t>
            </a:r>
          </a:p>
          <a:p>
            <a:pPr algn="just">
              <a:lnSpc>
                <a:spcPts val="2660"/>
              </a:lnSpc>
            </a:pPr>
            <a:endParaRPr lang="en-US" sz="1900">
              <a:solidFill>
                <a:srgbClr val="000000"/>
              </a:solidFill>
              <a:latin typeface="Canva Sans"/>
              <a:ea typeface="Canva Sans"/>
              <a:cs typeface="Canva Sans"/>
              <a:sym typeface="Canva Sans"/>
            </a:endParaRPr>
          </a:p>
          <a:p>
            <a:pPr marL="410218" lvl="1" indent="-205109" algn="just">
              <a:lnSpc>
                <a:spcPts val="2660"/>
              </a:lnSpc>
              <a:buFont typeface="Arial"/>
              <a:buChar char="•"/>
            </a:pPr>
            <a:r>
              <a:rPr lang="en-US" sz="1900">
                <a:solidFill>
                  <a:srgbClr val="000000"/>
                </a:solidFill>
                <a:latin typeface="Canva Sans"/>
                <a:ea typeface="Canva Sans"/>
                <a:cs typeface="Canva Sans"/>
                <a:sym typeface="Canva Sans"/>
              </a:rPr>
              <a:t>Companies pool resources to develop shared solutions like cross-organizational mentorship networks and rural infrastructure investments that would be impossible individually, driving both gender inclusion and business performance metrics including expanded talent acquisition, enhanced market intelligence, and increased innovation capacity.</a:t>
            </a:r>
          </a:p>
        </p:txBody>
      </p:sp>
      <p:sp>
        <p:nvSpPr>
          <p:cNvPr id="12" name="Freeform 12"/>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4"/>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925337" y="1834224"/>
            <a:ext cx="13780370" cy="1063320"/>
            <a:chOff x="0" y="0"/>
            <a:chExt cx="18373827" cy="1417760"/>
          </a:xfrm>
        </p:grpSpPr>
        <p:sp>
          <p:nvSpPr>
            <p:cNvPr id="10" name="Freeform 10"/>
            <p:cNvSpPr/>
            <p:nvPr/>
          </p:nvSpPr>
          <p:spPr>
            <a:xfrm>
              <a:off x="0" y="0"/>
              <a:ext cx="18373827" cy="1417760"/>
            </a:xfrm>
            <a:custGeom>
              <a:avLst/>
              <a:gdLst/>
              <a:ahLst/>
              <a:cxnLst/>
              <a:rect l="l" t="t" r="r" b="b"/>
              <a:pathLst>
                <a:path w="18373827" h="1417760">
                  <a:moveTo>
                    <a:pt x="0" y="0"/>
                  </a:moveTo>
                  <a:lnTo>
                    <a:pt x="18373827" y="0"/>
                  </a:lnTo>
                  <a:lnTo>
                    <a:pt x="18373827" y="1417760"/>
                  </a:lnTo>
                  <a:lnTo>
                    <a:pt x="0" y="1417760"/>
                  </a:lnTo>
                  <a:close/>
                </a:path>
              </a:pathLst>
            </a:custGeom>
            <a:solidFill>
              <a:srgbClr val="000000">
                <a:alpha val="0"/>
              </a:srgbClr>
            </a:solidFill>
          </p:spPr>
        </p:sp>
        <p:sp>
          <p:nvSpPr>
            <p:cNvPr id="11" name="TextBox 11"/>
            <p:cNvSpPr txBox="1"/>
            <p:nvPr/>
          </p:nvSpPr>
          <p:spPr>
            <a:xfrm>
              <a:off x="0" y="-228600"/>
              <a:ext cx="18373827" cy="1646360"/>
            </a:xfrm>
            <a:prstGeom prst="rect">
              <a:avLst/>
            </a:prstGeom>
          </p:spPr>
          <p:txBody>
            <a:bodyPr lIns="0" tIns="0" rIns="0" bIns="0" rtlCol="0" anchor="t"/>
            <a:lstStyle/>
            <a:p>
              <a:pPr algn="ctr">
                <a:lnSpc>
                  <a:spcPts val="8119"/>
                </a:lnSpc>
              </a:pPr>
              <a:r>
                <a:rPr lang="en-US" sz="5800" b="1">
                  <a:solidFill>
                    <a:srgbClr val="000000"/>
                  </a:solidFill>
                  <a:latin typeface="Avenir Bold"/>
                  <a:ea typeface="Avenir Bold"/>
                  <a:cs typeface="Avenir Bold"/>
                  <a:sym typeface="Avenir Bold"/>
                </a:rPr>
                <a:t>The Paradox of Presence and Absence</a:t>
              </a:r>
            </a:p>
          </p:txBody>
        </p:sp>
      </p:grpSp>
      <p:grpSp>
        <p:nvGrpSpPr>
          <p:cNvPr id="12" name="Group 12"/>
          <p:cNvGrpSpPr/>
          <p:nvPr/>
        </p:nvGrpSpPr>
        <p:grpSpPr>
          <a:xfrm>
            <a:off x="1175253" y="3228331"/>
            <a:ext cx="16807729" cy="6559677"/>
            <a:chOff x="0" y="0"/>
            <a:chExt cx="22410305" cy="8746236"/>
          </a:xfrm>
        </p:grpSpPr>
        <p:sp>
          <p:nvSpPr>
            <p:cNvPr id="13" name="Freeform 13"/>
            <p:cNvSpPr/>
            <p:nvPr/>
          </p:nvSpPr>
          <p:spPr>
            <a:xfrm>
              <a:off x="0" y="0"/>
              <a:ext cx="22410305" cy="8746236"/>
            </a:xfrm>
            <a:custGeom>
              <a:avLst/>
              <a:gdLst/>
              <a:ahLst/>
              <a:cxnLst/>
              <a:rect l="l" t="t" r="r" b="b"/>
              <a:pathLst>
                <a:path w="22410305" h="8746236">
                  <a:moveTo>
                    <a:pt x="0" y="0"/>
                  </a:moveTo>
                  <a:lnTo>
                    <a:pt x="22410305" y="0"/>
                  </a:lnTo>
                  <a:lnTo>
                    <a:pt x="22410305" y="8746236"/>
                  </a:lnTo>
                  <a:lnTo>
                    <a:pt x="0" y="8746236"/>
                  </a:lnTo>
                  <a:close/>
                </a:path>
              </a:pathLst>
            </a:custGeom>
            <a:solidFill>
              <a:srgbClr val="000000">
                <a:alpha val="0"/>
              </a:srgbClr>
            </a:solidFill>
            <a:ln cap="sq">
              <a:noFill/>
              <a:prstDash val="solid"/>
              <a:miter/>
            </a:ln>
          </p:spPr>
        </p:sp>
        <p:sp>
          <p:nvSpPr>
            <p:cNvPr id="14" name="TextBox 14"/>
            <p:cNvSpPr txBox="1"/>
            <p:nvPr/>
          </p:nvSpPr>
          <p:spPr>
            <a:xfrm>
              <a:off x="0" y="-295275"/>
              <a:ext cx="22410305" cy="9041511"/>
            </a:xfrm>
            <a:prstGeom prst="rect">
              <a:avLst/>
            </a:prstGeom>
          </p:spPr>
          <p:txBody>
            <a:bodyPr lIns="0" tIns="0" rIns="0" bIns="0" rtlCol="0" anchor="t"/>
            <a:lstStyle/>
            <a:p>
              <a:pPr algn="l">
                <a:lnSpc>
                  <a:spcPts val="6089"/>
                </a:lnSpc>
                <a:spcBef>
                  <a:spcPct val="0"/>
                </a:spcBef>
              </a:pPr>
              <a:r>
                <a:rPr lang="en-US" sz="3000" u="none" strike="noStrike">
                  <a:solidFill>
                    <a:srgbClr val="000000"/>
                  </a:solidFill>
                  <a:latin typeface="Avenir"/>
                  <a:ea typeface="Avenir"/>
                  <a:cs typeface="Avenir"/>
                  <a:sym typeface="Avenir"/>
                </a:rPr>
                <a:t>Periodic Labour Force Survey (PLFS) data shows that women comprise </a:t>
              </a:r>
            </a:p>
            <a:p>
              <a:pPr algn="l">
                <a:lnSpc>
                  <a:spcPts val="6089"/>
                </a:lnSpc>
                <a:spcBef>
                  <a:spcPct val="0"/>
                </a:spcBef>
              </a:pPr>
              <a:r>
                <a:rPr lang="en-US" sz="3000" b="1" u="none" strike="noStrike">
                  <a:solidFill>
                    <a:srgbClr val="004369"/>
                  </a:solidFill>
                  <a:latin typeface="Avenir Bold"/>
                  <a:ea typeface="Avenir Bold"/>
                  <a:cs typeface="Avenir Bold"/>
                  <a:sym typeface="Avenir Bold"/>
                </a:rPr>
                <a:t>64.4% of India's agricultural workforce</a:t>
              </a:r>
              <a:r>
                <a:rPr lang="en-US" sz="3000" u="none" strike="noStrike">
                  <a:solidFill>
                    <a:srgbClr val="000000"/>
                  </a:solidFill>
                  <a:latin typeface="Avenir"/>
                  <a:ea typeface="Avenir"/>
                  <a:cs typeface="Avenir"/>
                  <a:sym typeface="Avenir"/>
                </a:rPr>
                <a:t> (2023-24).</a:t>
              </a:r>
            </a:p>
            <a:p>
              <a:pPr algn="l">
                <a:lnSpc>
                  <a:spcPts val="1218"/>
                </a:lnSpc>
                <a:spcBef>
                  <a:spcPct val="0"/>
                </a:spcBef>
              </a:pPr>
              <a:endParaRPr lang="en-US" sz="3000" u="none" strike="noStrike">
                <a:solidFill>
                  <a:srgbClr val="000000"/>
                </a:solidFill>
                <a:latin typeface="Avenir"/>
                <a:ea typeface="Avenir"/>
                <a:cs typeface="Avenir"/>
                <a:sym typeface="Avenir"/>
              </a:endParaRPr>
            </a:p>
            <a:p>
              <a:pPr algn="l">
                <a:lnSpc>
                  <a:spcPts val="6089"/>
                </a:lnSpc>
                <a:spcBef>
                  <a:spcPct val="0"/>
                </a:spcBef>
              </a:pPr>
              <a:r>
                <a:rPr lang="en-US" sz="3000" b="1" u="none" strike="noStrike">
                  <a:solidFill>
                    <a:srgbClr val="000000"/>
                  </a:solidFill>
                  <a:latin typeface="Avenir Bold"/>
                  <a:ea typeface="Avenir Bold"/>
                  <a:cs typeface="Avenir Bold"/>
                  <a:sym typeface="Avenir Bold"/>
                </a:rPr>
                <a:t>The Education-Employment Disconnect:</a:t>
              </a:r>
            </a:p>
            <a:p>
              <a:pPr marL="647700" lvl="1" indent="-323850" algn="l">
                <a:lnSpc>
                  <a:spcPts val="6089"/>
                </a:lnSpc>
                <a:spcBef>
                  <a:spcPct val="0"/>
                </a:spcBef>
                <a:buFont typeface="Arial"/>
                <a:buChar char="•"/>
              </a:pPr>
              <a:r>
                <a:rPr lang="en-US" sz="3000" u="none" strike="noStrike">
                  <a:solidFill>
                    <a:srgbClr val="000000"/>
                  </a:solidFill>
                  <a:latin typeface="Avenir"/>
                  <a:ea typeface="Avenir"/>
                  <a:cs typeface="Avenir"/>
                  <a:sym typeface="Avenir"/>
                </a:rPr>
                <a:t>Women in Agricultural Education: </a:t>
              </a:r>
              <a:r>
                <a:rPr lang="en-US" sz="3000" b="1" u="none" strike="noStrike">
                  <a:solidFill>
                    <a:srgbClr val="000000"/>
                  </a:solidFill>
                  <a:latin typeface="Avenir Bold"/>
                  <a:ea typeface="Avenir Bold"/>
                  <a:cs typeface="Avenir Bold"/>
                  <a:sym typeface="Avenir Bold"/>
                </a:rPr>
                <a:t>~40%</a:t>
              </a:r>
              <a:r>
                <a:rPr lang="en-US" sz="3000" u="none" strike="noStrike">
                  <a:solidFill>
                    <a:srgbClr val="000000"/>
                  </a:solidFill>
                  <a:latin typeface="Avenir"/>
                  <a:ea typeface="Avenir"/>
                  <a:cs typeface="Avenir"/>
                  <a:sym typeface="Avenir"/>
                </a:rPr>
                <a:t>, yet this doesn’t translate well into formal agribusiness employment.</a:t>
              </a:r>
            </a:p>
            <a:p>
              <a:pPr marL="647700" lvl="1" indent="-323850" algn="l">
                <a:lnSpc>
                  <a:spcPts val="6089"/>
                </a:lnSpc>
                <a:spcBef>
                  <a:spcPct val="0"/>
                </a:spcBef>
                <a:buFont typeface="Arial"/>
                <a:buChar char="•"/>
              </a:pPr>
              <a:r>
                <a:rPr lang="en-US" sz="3000" u="none" strike="noStrike">
                  <a:solidFill>
                    <a:srgbClr val="000000"/>
                  </a:solidFill>
                  <a:latin typeface="Avenir"/>
                  <a:ea typeface="Avenir"/>
                  <a:cs typeface="Avenir"/>
                  <a:sym typeface="Avenir"/>
                </a:rPr>
                <a:t>Women in Permanent Roles: 6.35%</a:t>
              </a:r>
            </a:p>
            <a:p>
              <a:pPr algn="l">
                <a:lnSpc>
                  <a:spcPts val="3654"/>
                </a:lnSpc>
                <a:spcBef>
                  <a:spcPct val="0"/>
                </a:spcBef>
              </a:pPr>
              <a:endParaRPr lang="en-US" sz="3000" u="none" strike="noStrike">
                <a:solidFill>
                  <a:srgbClr val="000000"/>
                </a:solidFill>
                <a:latin typeface="Avenir"/>
                <a:ea typeface="Avenir"/>
                <a:cs typeface="Avenir"/>
                <a:sym typeface="Avenir"/>
              </a:endParaRPr>
            </a:p>
            <a:p>
              <a:pPr algn="l">
                <a:lnSpc>
                  <a:spcPts val="6089"/>
                </a:lnSpc>
                <a:spcBef>
                  <a:spcPct val="0"/>
                </a:spcBef>
              </a:pPr>
              <a:r>
                <a:rPr lang="en-US" sz="3000" u="none" strike="noStrike">
                  <a:solidFill>
                    <a:srgbClr val="000000"/>
                  </a:solidFill>
                  <a:latin typeface="Avenir"/>
                  <a:ea typeface="Avenir"/>
                  <a:cs typeface="Avenir"/>
                  <a:sym typeface="Avenir"/>
                </a:rPr>
                <a:t>Our study reveals both critical challenges and strategic opportunities for the sector.</a:t>
              </a:r>
            </a:p>
            <a:p>
              <a:pPr algn="l">
                <a:lnSpc>
                  <a:spcPts val="6089"/>
                </a:lnSpc>
                <a:spcBef>
                  <a:spcPct val="0"/>
                </a:spcBef>
              </a:pPr>
              <a:endParaRPr lang="en-US" sz="3000" u="none" strike="noStrike">
                <a:solidFill>
                  <a:srgbClr val="000000"/>
                </a:solidFill>
                <a:latin typeface="Avenir"/>
                <a:ea typeface="Avenir"/>
                <a:cs typeface="Avenir"/>
                <a:sym typeface="Avenir"/>
              </a:endParaRPr>
            </a:p>
          </p:txBody>
        </p:sp>
      </p:grpSp>
      <p:sp>
        <p:nvSpPr>
          <p:cNvPr id="15" name="Freeform 15"/>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sp>
        <p:nvSpPr>
          <p:cNvPr id="16" name="Freeform 16"/>
          <p:cNvSpPr/>
          <p:nvPr/>
        </p:nvSpPr>
        <p:spPr>
          <a:xfrm>
            <a:off x="662281" y="3333106"/>
            <a:ext cx="366419" cy="310457"/>
          </a:xfrm>
          <a:custGeom>
            <a:avLst/>
            <a:gdLst/>
            <a:ahLst/>
            <a:cxnLst/>
            <a:rect l="l" t="t" r="r" b="b"/>
            <a:pathLst>
              <a:path w="366419" h="310457">
                <a:moveTo>
                  <a:pt x="0" y="0"/>
                </a:moveTo>
                <a:lnTo>
                  <a:pt x="366419" y="0"/>
                </a:lnTo>
                <a:lnTo>
                  <a:pt x="366419" y="310457"/>
                </a:lnTo>
                <a:lnTo>
                  <a:pt x="0" y="3104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662281" y="5042593"/>
            <a:ext cx="366419" cy="310457"/>
          </a:xfrm>
          <a:custGeom>
            <a:avLst/>
            <a:gdLst/>
            <a:ahLst/>
            <a:cxnLst/>
            <a:rect l="l" t="t" r="r" b="b"/>
            <a:pathLst>
              <a:path w="366419" h="310457">
                <a:moveTo>
                  <a:pt x="0" y="0"/>
                </a:moveTo>
                <a:lnTo>
                  <a:pt x="366419" y="0"/>
                </a:lnTo>
                <a:lnTo>
                  <a:pt x="366419" y="310457"/>
                </a:lnTo>
                <a:lnTo>
                  <a:pt x="0" y="3104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sp>
        <p:nvSpPr>
          <p:cNvPr id="9" name="TextBox 9"/>
          <p:cNvSpPr txBox="1"/>
          <p:nvPr/>
        </p:nvSpPr>
        <p:spPr>
          <a:xfrm>
            <a:off x="1502241" y="2586991"/>
            <a:ext cx="15553047" cy="7042784"/>
          </a:xfrm>
          <a:prstGeom prst="rect">
            <a:avLst/>
          </a:prstGeom>
        </p:spPr>
        <p:txBody>
          <a:bodyPr lIns="0" tIns="0" rIns="0" bIns="0" rtlCol="0" anchor="t">
            <a:spAutoFit/>
          </a:bodyPr>
          <a:lstStyle/>
          <a:p>
            <a:pPr algn="ctr">
              <a:lnSpc>
                <a:spcPts val="2940"/>
              </a:lnSpc>
              <a:spcBef>
                <a:spcPct val="0"/>
              </a:spcBef>
            </a:pPr>
            <a:endParaRPr/>
          </a:p>
          <a:p>
            <a:pPr algn="ctr">
              <a:lnSpc>
                <a:spcPts val="2940"/>
              </a:lnSpc>
              <a:spcBef>
                <a:spcPct val="0"/>
              </a:spcBef>
            </a:pPr>
            <a:endParaRPr/>
          </a:p>
          <a:p>
            <a:pPr algn="ctr">
              <a:lnSpc>
                <a:spcPts val="2940"/>
              </a:lnSpc>
              <a:spcBef>
                <a:spcPct val="0"/>
              </a:spcBef>
            </a:pPr>
            <a:endParaRPr/>
          </a:p>
          <a:p>
            <a:pPr algn="ctr">
              <a:lnSpc>
                <a:spcPts val="2940"/>
              </a:lnSpc>
              <a:spcBef>
                <a:spcPct val="0"/>
              </a:spcBef>
            </a:pPr>
            <a:endParaRPr/>
          </a:p>
          <a:p>
            <a:pPr algn="ctr">
              <a:lnSpc>
                <a:spcPts val="2940"/>
              </a:lnSpc>
              <a:spcBef>
                <a:spcPct val="0"/>
              </a:spcBef>
            </a:pPr>
            <a:endParaRPr/>
          </a:p>
          <a:p>
            <a:pPr algn="ctr">
              <a:lnSpc>
                <a:spcPts val="2940"/>
              </a:lnSpc>
              <a:spcBef>
                <a:spcPct val="0"/>
              </a:spcBef>
            </a:pPr>
            <a:r>
              <a:rPr lang="en-US" sz="2100">
                <a:solidFill>
                  <a:srgbClr val="000000"/>
                </a:solidFill>
                <a:latin typeface="Canva Sans"/>
                <a:ea typeface="Canva Sans"/>
                <a:cs typeface="Canva Sans"/>
                <a:sym typeface="Canva Sans"/>
              </a:rPr>
              <a:t>The conceptual development and implementation of this research initiative were made possible through the strategic vision and institutional support of the Godrej leadership team:</a:t>
            </a:r>
          </a:p>
          <a:p>
            <a:pPr algn="l">
              <a:lnSpc>
                <a:spcPts val="2940"/>
              </a:lnSpc>
              <a:spcBef>
                <a:spcPct val="0"/>
              </a:spcBef>
            </a:pPr>
            <a:endParaRPr lang="en-US" sz="2100">
              <a:solidFill>
                <a:srgbClr val="000000"/>
              </a:solidFill>
              <a:latin typeface="Canva Sans"/>
              <a:ea typeface="Canva Sans"/>
              <a:cs typeface="Canva Sans"/>
              <a:sym typeface="Canva Sans"/>
            </a:endParaRPr>
          </a:p>
          <a:p>
            <a:pPr algn="l">
              <a:lnSpc>
                <a:spcPts val="2940"/>
              </a:lnSpc>
              <a:spcBef>
                <a:spcPct val="0"/>
              </a:spcBef>
            </a:pPr>
            <a:endParaRPr lang="en-US" sz="2100">
              <a:solidFill>
                <a:srgbClr val="000000"/>
              </a:solidFill>
              <a:latin typeface="Canva Sans"/>
              <a:ea typeface="Canva Sans"/>
              <a:cs typeface="Canva Sans"/>
              <a:sym typeface="Canva Sans"/>
            </a:endParaRPr>
          </a:p>
          <a:p>
            <a:pPr algn="l">
              <a:lnSpc>
                <a:spcPts val="2940"/>
              </a:lnSpc>
              <a:spcBef>
                <a:spcPct val="0"/>
              </a:spcBef>
            </a:pPr>
            <a:endParaRPr lang="en-US" sz="2100">
              <a:solidFill>
                <a:srgbClr val="000000"/>
              </a:solidFill>
              <a:latin typeface="Canva Sans"/>
              <a:ea typeface="Canva Sans"/>
              <a:cs typeface="Canva Sans"/>
              <a:sym typeface="Canva Sans"/>
            </a:endParaRPr>
          </a:p>
          <a:p>
            <a:pPr algn="l">
              <a:lnSpc>
                <a:spcPts val="2940"/>
              </a:lnSpc>
              <a:spcBef>
                <a:spcPct val="0"/>
              </a:spcBef>
            </a:pPr>
            <a:endParaRPr lang="en-US" sz="2100">
              <a:solidFill>
                <a:srgbClr val="000000"/>
              </a:solidFill>
              <a:latin typeface="Canva Sans"/>
              <a:ea typeface="Canva Sans"/>
              <a:cs typeface="Canva Sans"/>
              <a:sym typeface="Canva Sans"/>
            </a:endParaRPr>
          </a:p>
          <a:p>
            <a:pPr algn="l">
              <a:lnSpc>
                <a:spcPts val="2940"/>
              </a:lnSpc>
              <a:spcBef>
                <a:spcPct val="0"/>
              </a:spcBef>
            </a:pPr>
            <a:endParaRPr lang="en-US" sz="2100">
              <a:solidFill>
                <a:srgbClr val="000000"/>
              </a:solidFill>
              <a:latin typeface="Canva Sans"/>
              <a:ea typeface="Canva Sans"/>
              <a:cs typeface="Canva Sans"/>
              <a:sym typeface="Canva Sans"/>
            </a:endParaRPr>
          </a:p>
          <a:p>
            <a:pPr algn="ctr">
              <a:lnSpc>
                <a:spcPts val="2940"/>
              </a:lnSpc>
              <a:spcBef>
                <a:spcPct val="0"/>
              </a:spcBef>
            </a:pPr>
            <a:endParaRPr lang="en-US" sz="2100">
              <a:solidFill>
                <a:srgbClr val="000000"/>
              </a:solidFill>
              <a:latin typeface="Canva Sans"/>
              <a:ea typeface="Canva Sans"/>
              <a:cs typeface="Canva Sans"/>
              <a:sym typeface="Canva Sans"/>
            </a:endParaRPr>
          </a:p>
          <a:p>
            <a:pPr algn="ctr">
              <a:lnSpc>
                <a:spcPts val="2940"/>
              </a:lnSpc>
              <a:spcBef>
                <a:spcPct val="0"/>
              </a:spcBef>
            </a:pPr>
            <a:endParaRPr lang="en-US" sz="2100">
              <a:solidFill>
                <a:srgbClr val="000000"/>
              </a:solidFill>
              <a:latin typeface="Canva Sans"/>
              <a:ea typeface="Canva Sans"/>
              <a:cs typeface="Canva Sans"/>
              <a:sym typeface="Canva Sans"/>
            </a:endParaRPr>
          </a:p>
          <a:p>
            <a:pPr algn="ctr">
              <a:lnSpc>
                <a:spcPts val="2940"/>
              </a:lnSpc>
              <a:spcBef>
                <a:spcPct val="0"/>
              </a:spcBef>
            </a:pPr>
            <a:r>
              <a:rPr lang="en-US" sz="2100">
                <a:solidFill>
                  <a:srgbClr val="000000"/>
                </a:solidFill>
                <a:latin typeface="Canva Sans"/>
                <a:ea typeface="Canva Sans"/>
                <a:cs typeface="Canva Sans"/>
                <a:sym typeface="Canva Sans"/>
              </a:rPr>
              <a:t>The methodological design and analytical rigor of this study were significantly enhanced through the contributions of:</a:t>
            </a:r>
          </a:p>
          <a:p>
            <a:pPr algn="ctr">
              <a:lnSpc>
                <a:spcPts val="2940"/>
              </a:lnSpc>
              <a:spcBef>
                <a:spcPct val="0"/>
              </a:spcBef>
            </a:pPr>
            <a:r>
              <a:rPr lang="en-US" sz="2100">
                <a:solidFill>
                  <a:srgbClr val="000000"/>
                </a:solidFill>
                <a:latin typeface="Canva Sans"/>
                <a:ea typeface="Canva Sans"/>
                <a:cs typeface="Canva Sans"/>
                <a:sym typeface="Canva Sans"/>
              </a:rPr>
              <a:t> </a:t>
            </a:r>
          </a:p>
          <a:p>
            <a:pPr algn="ctr">
              <a:lnSpc>
                <a:spcPts val="2940"/>
              </a:lnSpc>
              <a:spcBef>
                <a:spcPct val="0"/>
              </a:spcBef>
            </a:pPr>
            <a:r>
              <a:rPr lang="en-US" sz="2100">
                <a:solidFill>
                  <a:srgbClr val="000000"/>
                </a:solidFill>
                <a:latin typeface="Canva Sans"/>
                <a:ea typeface="Canva Sans"/>
                <a:cs typeface="Canva Sans"/>
                <a:sym typeface="Canva Sans"/>
              </a:rPr>
              <a:t>Ms. Manasi Nair, Mr. Rahul Tejannavar, Mr. Shivam Rajput, Ms. Kirti Dutt, Ms. Navya Sharma, Ms. Shristi Sharma, Mr. Daksh Hirpara, Mr. Himanshu Murjani, Mr. Zuned Mansuri and Ms. Priyanka Sharma who provided essential support for data collection, interpretation, contextual analysis, development of insights and design of this report.</a:t>
            </a:r>
          </a:p>
        </p:txBody>
      </p:sp>
      <p:grpSp>
        <p:nvGrpSpPr>
          <p:cNvPr id="10" name="Group 10"/>
          <p:cNvGrpSpPr/>
          <p:nvPr/>
        </p:nvGrpSpPr>
        <p:grpSpPr>
          <a:xfrm>
            <a:off x="1539505" y="2300949"/>
            <a:ext cx="15515784" cy="963021"/>
            <a:chOff x="0" y="0"/>
            <a:chExt cx="20687712" cy="1284028"/>
          </a:xfrm>
        </p:grpSpPr>
        <p:sp>
          <p:nvSpPr>
            <p:cNvPr id="11" name="Freeform 11"/>
            <p:cNvSpPr/>
            <p:nvPr/>
          </p:nvSpPr>
          <p:spPr>
            <a:xfrm>
              <a:off x="0" y="0"/>
              <a:ext cx="20687712" cy="1284028"/>
            </a:xfrm>
            <a:custGeom>
              <a:avLst/>
              <a:gdLst/>
              <a:ahLst/>
              <a:cxnLst/>
              <a:rect l="l" t="t" r="r" b="b"/>
              <a:pathLst>
                <a:path w="20687712" h="1284028">
                  <a:moveTo>
                    <a:pt x="0" y="0"/>
                  </a:moveTo>
                  <a:lnTo>
                    <a:pt x="20687712" y="0"/>
                  </a:lnTo>
                  <a:lnTo>
                    <a:pt x="20687712" y="1284028"/>
                  </a:lnTo>
                  <a:lnTo>
                    <a:pt x="0" y="1284028"/>
                  </a:lnTo>
                  <a:close/>
                </a:path>
              </a:pathLst>
            </a:custGeom>
            <a:solidFill>
              <a:srgbClr val="000000">
                <a:alpha val="0"/>
              </a:srgbClr>
            </a:solidFill>
          </p:spPr>
        </p:sp>
        <p:sp>
          <p:nvSpPr>
            <p:cNvPr id="12" name="TextBox 12"/>
            <p:cNvSpPr txBox="1"/>
            <p:nvPr/>
          </p:nvSpPr>
          <p:spPr>
            <a:xfrm>
              <a:off x="0" y="-180975"/>
              <a:ext cx="20687712" cy="1465003"/>
            </a:xfrm>
            <a:prstGeom prst="rect">
              <a:avLst/>
            </a:prstGeom>
          </p:spPr>
          <p:txBody>
            <a:bodyPr lIns="0" tIns="0" rIns="0" bIns="0" rtlCol="0" anchor="t"/>
            <a:lstStyle/>
            <a:p>
              <a:pPr algn="ctr">
                <a:lnSpc>
                  <a:spcPts val="6440"/>
                </a:lnSpc>
              </a:pPr>
              <a:r>
                <a:rPr lang="en-US" sz="4600" b="1">
                  <a:solidFill>
                    <a:srgbClr val="000000"/>
                  </a:solidFill>
                  <a:latin typeface="Avenir Bold"/>
                  <a:ea typeface="Avenir Bold"/>
                  <a:cs typeface="Avenir Bold"/>
                  <a:sym typeface="Avenir Bold"/>
                </a:rPr>
                <a:t>Contrubutions &amp; Acknowledgements for the Report</a:t>
              </a:r>
            </a:p>
          </p:txBody>
        </p:sp>
      </p:grpSp>
      <p:sp>
        <p:nvSpPr>
          <p:cNvPr id="13" name="Freeform 13"/>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sp>
        <p:nvSpPr>
          <p:cNvPr id="14" name="TextBox 14"/>
          <p:cNvSpPr txBox="1"/>
          <p:nvPr/>
        </p:nvSpPr>
        <p:spPr>
          <a:xfrm>
            <a:off x="4433367" y="5364941"/>
            <a:ext cx="9421267" cy="1758949"/>
          </a:xfrm>
          <a:prstGeom prst="rect">
            <a:avLst/>
          </a:prstGeom>
        </p:spPr>
        <p:txBody>
          <a:bodyPr lIns="0" tIns="0" rIns="0" bIns="0" rtlCol="0" anchor="t">
            <a:spAutoFit/>
          </a:bodyPr>
          <a:lstStyle/>
          <a:p>
            <a:pPr algn="l">
              <a:lnSpc>
                <a:spcPts val="2800"/>
              </a:lnSpc>
              <a:spcBef>
                <a:spcPct val="0"/>
              </a:spcBef>
            </a:pPr>
            <a:r>
              <a:rPr lang="en-US" sz="2000" b="1">
                <a:solidFill>
                  <a:srgbClr val="000000"/>
                </a:solidFill>
                <a:latin typeface="Canva Sans Bold"/>
                <a:ea typeface="Canva Sans Bold"/>
                <a:cs typeface="Canva Sans Bold"/>
                <a:sym typeface="Canva Sans Bold"/>
              </a:rPr>
              <a:t>Ms. Mallika Mutreja, Chief Human Resources Officer, Godrej Agrovet</a:t>
            </a:r>
          </a:p>
          <a:p>
            <a:pPr algn="l">
              <a:lnSpc>
                <a:spcPts val="2800"/>
              </a:lnSpc>
              <a:spcBef>
                <a:spcPct val="0"/>
              </a:spcBef>
            </a:pPr>
            <a:r>
              <a:rPr lang="en-US" sz="2000" b="1">
                <a:solidFill>
                  <a:srgbClr val="000000"/>
                </a:solidFill>
                <a:latin typeface="Canva Sans Bold"/>
                <a:ea typeface="Canva Sans Bold"/>
                <a:cs typeface="Canva Sans Bold"/>
                <a:sym typeface="Canva Sans Bold"/>
              </a:rPr>
              <a:t> Mr. Parmesh Shahani, Head, Godrej DEI Lab</a:t>
            </a:r>
          </a:p>
          <a:p>
            <a:pPr algn="l">
              <a:lnSpc>
                <a:spcPts val="2800"/>
              </a:lnSpc>
              <a:spcBef>
                <a:spcPct val="0"/>
              </a:spcBef>
            </a:pPr>
            <a:r>
              <a:rPr lang="en-US" sz="2000" b="1">
                <a:solidFill>
                  <a:srgbClr val="000000"/>
                </a:solidFill>
                <a:latin typeface="Canva Sans Bold"/>
                <a:ea typeface="Canva Sans Bold"/>
                <a:cs typeface="Canva Sans Bold"/>
                <a:sym typeface="Canva Sans Bold"/>
              </a:rPr>
              <a:t> Ms. Vidhi Verma, AVP Organisation Development, Godrej Agrovet</a:t>
            </a:r>
          </a:p>
          <a:p>
            <a:pPr algn="l">
              <a:lnSpc>
                <a:spcPts val="2800"/>
              </a:lnSpc>
              <a:spcBef>
                <a:spcPct val="0"/>
              </a:spcBef>
            </a:pPr>
            <a:r>
              <a:rPr lang="en-US" sz="2000" b="1">
                <a:solidFill>
                  <a:srgbClr val="000000"/>
                </a:solidFill>
                <a:latin typeface="Canva Sans Bold"/>
                <a:ea typeface="Canva Sans Bold"/>
                <a:cs typeface="Canva Sans Bold"/>
                <a:sym typeface="Canva Sans Bold"/>
              </a:rPr>
              <a:t> Ms. Supriya Nair, Head, Research &amp; Media, Godrej DEI Lab</a:t>
            </a:r>
          </a:p>
          <a:p>
            <a:pPr algn="l">
              <a:lnSpc>
                <a:spcPts val="2800"/>
              </a:lnSpc>
              <a:spcBef>
                <a:spcPct val="0"/>
              </a:spcBef>
            </a:pPr>
            <a:r>
              <a:rPr lang="en-US" sz="2000" b="1">
                <a:solidFill>
                  <a:srgbClr val="000000"/>
                </a:solidFill>
                <a:latin typeface="Canva Sans Bold"/>
                <a:ea typeface="Canva Sans Bold"/>
                <a:cs typeface="Canva Sans Bold"/>
                <a:sym typeface="Canva Sans Bold"/>
              </a:rPr>
              <a:t> Ms. Prarthana Uppal, Lead - Diversity, Equity, and Inclusion, Godrej Agrovet</a:t>
            </a:r>
          </a:p>
        </p:txBody>
      </p:sp>
      <p:sp>
        <p:nvSpPr>
          <p:cNvPr id="15" name="TextBox 15"/>
          <p:cNvSpPr txBox="1"/>
          <p:nvPr/>
        </p:nvSpPr>
        <p:spPr>
          <a:xfrm>
            <a:off x="4433367" y="3466867"/>
            <a:ext cx="10673953" cy="701674"/>
          </a:xfrm>
          <a:prstGeom prst="rect">
            <a:avLst/>
          </a:prstGeom>
        </p:spPr>
        <p:txBody>
          <a:bodyPr lIns="0" tIns="0" rIns="0" bIns="0" rtlCol="0" anchor="t">
            <a:spAutoFit/>
          </a:bodyPr>
          <a:lstStyle/>
          <a:p>
            <a:pPr algn="l">
              <a:lnSpc>
                <a:spcPts val="2800"/>
              </a:lnSpc>
              <a:spcBef>
                <a:spcPct val="0"/>
              </a:spcBef>
            </a:pPr>
            <a:r>
              <a:rPr lang="en-US" sz="2000" b="1">
                <a:solidFill>
                  <a:srgbClr val="000000"/>
                </a:solidFill>
                <a:latin typeface="Canva Sans Bold"/>
                <a:ea typeface="Canva Sans Bold"/>
                <a:cs typeface="Canva Sans Bold"/>
                <a:sym typeface="Canva Sans Bold"/>
              </a:rPr>
              <a:t>Prof. Vidya Vemireddy (Principal Investigator and Lead Author), Faculty Member, IIMA</a:t>
            </a:r>
          </a:p>
          <a:p>
            <a:pPr algn="l">
              <a:lnSpc>
                <a:spcPts val="2800"/>
              </a:lnSpc>
              <a:spcBef>
                <a:spcPct val="0"/>
              </a:spcBef>
            </a:pPr>
            <a:r>
              <a:rPr lang="en-US" sz="2000" b="1">
                <a:solidFill>
                  <a:srgbClr val="000000"/>
                </a:solidFill>
                <a:latin typeface="Canva Sans Bold"/>
                <a:ea typeface="Canva Sans Bold"/>
                <a:cs typeface="Canva Sans Bold"/>
                <a:sym typeface="Canva Sans Bold"/>
              </a:rPr>
              <a:t>Ms. Reema Lucia (Co-author and Lead Researcher) Research Associate, IIMA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925337" y="1755436"/>
            <a:ext cx="13780370" cy="1063320"/>
            <a:chOff x="0" y="0"/>
            <a:chExt cx="18373827" cy="1417760"/>
          </a:xfrm>
        </p:grpSpPr>
        <p:sp>
          <p:nvSpPr>
            <p:cNvPr id="10" name="Freeform 10"/>
            <p:cNvSpPr/>
            <p:nvPr/>
          </p:nvSpPr>
          <p:spPr>
            <a:xfrm>
              <a:off x="0" y="0"/>
              <a:ext cx="18373827" cy="1417760"/>
            </a:xfrm>
            <a:custGeom>
              <a:avLst/>
              <a:gdLst/>
              <a:ahLst/>
              <a:cxnLst/>
              <a:rect l="l" t="t" r="r" b="b"/>
              <a:pathLst>
                <a:path w="18373827" h="1417760">
                  <a:moveTo>
                    <a:pt x="0" y="0"/>
                  </a:moveTo>
                  <a:lnTo>
                    <a:pt x="18373827" y="0"/>
                  </a:lnTo>
                  <a:lnTo>
                    <a:pt x="18373827" y="1417760"/>
                  </a:lnTo>
                  <a:lnTo>
                    <a:pt x="0" y="1417760"/>
                  </a:lnTo>
                  <a:close/>
                </a:path>
              </a:pathLst>
            </a:custGeom>
            <a:solidFill>
              <a:srgbClr val="000000">
                <a:alpha val="0"/>
              </a:srgbClr>
            </a:solidFill>
          </p:spPr>
        </p:sp>
        <p:sp>
          <p:nvSpPr>
            <p:cNvPr id="11" name="TextBox 11"/>
            <p:cNvSpPr txBox="1"/>
            <p:nvPr/>
          </p:nvSpPr>
          <p:spPr>
            <a:xfrm>
              <a:off x="0" y="-228600"/>
              <a:ext cx="18373827" cy="1646360"/>
            </a:xfrm>
            <a:prstGeom prst="rect">
              <a:avLst/>
            </a:prstGeom>
          </p:spPr>
          <p:txBody>
            <a:bodyPr lIns="0" tIns="0" rIns="0" bIns="0" rtlCol="0" anchor="t"/>
            <a:lstStyle/>
            <a:p>
              <a:pPr algn="ctr">
                <a:lnSpc>
                  <a:spcPts val="8119"/>
                </a:lnSpc>
              </a:pPr>
              <a:r>
                <a:rPr lang="en-US" sz="5800" b="1">
                  <a:solidFill>
                    <a:srgbClr val="000000"/>
                  </a:solidFill>
                  <a:latin typeface="Avenir Bold"/>
                  <a:ea typeface="Avenir Bold"/>
                  <a:cs typeface="Avenir Bold"/>
                  <a:sym typeface="Avenir Bold"/>
                </a:rPr>
                <a:t>Why This Matters Now</a:t>
              </a:r>
            </a:p>
          </p:txBody>
        </p:sp>
      </p:grpSp>
      <p:grpSp>
        <p:nvGrpSpPr>
          <p:cNvPr id="12" name="Group 12"/>
          <p:cNvGrpSpPr/>
          <p:nvPr/>
        </p:nvGrpSpPr>
        <p:grpSpPr>
          <a:xfrm>
            <a:off x="1175253" y="3018781"/>
            <a:ext cx="16607465" cy="7493127"/>
            <a:chOff x="0" y="0"/>
            <a:chExt cx="22143286" cy="9990836"/>
          </a:xfrm>
        </p:grpSpPr>
        <p:sp>
          <p:nvSpPr>
            <p:cNvPr id="13" name="Freeform 13"/>
            <p:cNvSpPr/>
            <p:nvPr/>
          </p:nvSpPr>
          <p:spPr>
            <a:xfrm>
              <a:off x="0" y="0"/>
              <a:ext cx="22143287" cy="9990836"/>
            </a:xfrm>
            <a:custGeom>
              <a:avLst/>
              <a:gdLst/>
              <a:ahLst/>
              <a:cxnLst/>
              <a:rect l="l" t="t" r="r" b="b"/>
              <a:pathLst>
                <a:path w="22143287" h="9990836">
                  <a:moveTo>
                    <a:pt x="0" y="0"/>
                  </a:moveTo>
                  <a:lnTo>
                    <a:pt x="22143287" y="0"/>
                  </a:lnTo>
                  <a:lnTo>
                    <a:pt x="22143287" y="9990836"/>
                  </a:lnTo>
                  <a:lnTo>
                    <a:pt x="0" y="9990836"/>
                  </a:lnTo>
                  <a:close/>
                </a:path>
              </a:pathLst>
            </a:custGeom>
            <a:solidFill>
              <a:srgbClr val="000000">
                <a:alpha val="0"/>
              </a:srgbClr>
            </a:solidFill>
          </p:spPr>
        </p:sp>
        <p:sp>
          <p:nvSpPr>
            <p:cNvPr id="14" name="TextBox 14"/>
            <p:cNvSpPr txBox="1"/>
            <p:nvPr/>
          </p:nvSpPr>
          <p:spPr>
            <a:xfrm>
              <a:off x="0" y="-295275"/>
              <a:ext cx="22143286" cy="10286111"/>
            </a:xfrm>
            <a:prstGeom prst="rect">
              <a:avLst/>
            </a:prstGeom>
          </p:spPr>
          <p:txBody>
            <a:bodyPr lIns="0" tIns="0" rIns="0" bIns="0" rtlCol="0" anchor="t"/>
            <a:lstStyle/>
            <a:p>
              <a:pPr algn="l">
                <a:lnSpc>
                  <a:spcPts val="6089"/>
                </a:lnSpc>
              </a:pPr>
              <a:r>
                <a:rPr lang="en-US" sz="3000" b="1">
                  <a:solidFill>
                    <a:srgbClr val="000000"/>
                  </a:solidFill>
                  <a:latin typeface="Avenir Bold"/>
                  <a:ea typeface="Avenir Bold"/>
                  <a:cs typeface="Avenir Bold"/>
                  <a:sym typeface="Avenir Bold"/>
                </a:rPr>
                <a:t>Business Impact and Opportunity</a:t>
              </a:r>
            </a:p>
            <a:p>
              <a:pPr marL="647700" lvl="1" indent="-323850" algn="l">
                <a:lnSpc>
                  <a:spcPts val="6089"/>
                </a:lnSpc>
                <a:buFont typeface="Arial"/>
                <a:buChar char="•"/>
              </a:pPr>
              <a:r>
                <a:rPr lang="en-US" sz="3000">
                  <a:solidFill>
                    <a:srgbClr val="000000"/>
                  </a:solidFill>
                  <a:latin typeface="Avenir"/>
                  <a:ea typeface="Avenir"/>
                  <a:cs typeface="Avenir"/>
                  <a:sym typeface="Avenir"/>
                </a:rPr>
                <a:t>Field roles constitute a significant portion of agribusiness positions</a:t>
              </a:r>
            </a:p>
            <a:p>
              <a:pPr marL="647700" lvl="1" indent="-323850" algn="l">
                <a:lnSpc>
                  <a:spcPts val="6089"/>
                </a:lnSpc>
                <a:buFont typeface="Arial"/>
                <a:buChar char="•"/>
              </a:pPr>
              <a:r>
                <a:rPr lang="en-US" sz="3000">
                  <a:solidFill>
                    <a:srgbClr val="000000"/>
                  </a:solidFill>
                  <a:latin typeface="Avenir"/>
                  <a:ea typeface="Avenir"/>
                  <a:cs typeface="Avenir"/>
                  <a:sym typeface="Avenir"/>
                </a:rPr>
                <a:t>Critical market intelligence is lost when companies lack female representatives in rural communities</a:t>
              </a:r>
            </a:p>
            <a:p>
              <a:pPr algn="l">
                <a:lnSpc>
                  <a:spcPts val="6089"/>
                </a:lnSpc>
              </a:pPr>
              <a:r>
                <a:rPr lang="en-US" sz="3000">
                  <a:solidFill>
                    <a:srgbClr val="000000"/>
                  </a:solidFill>
                  <a:latin typeface="Avenir"/>
                  <a:ea typeface="Avenir"/>
                  <a:cs typeface="Avenir"/>
                  <a:sym typeface="Avenir"/>
                </a:rPr>
                <a:t>Organizations addressing these barriers gain measurable advantages:</a:t>
              </a:r>
            </a:p>
            <a:p>
              <a:pPr marL="647700" lvl="1" indent="-323850" algn="l">
                <a:lnSpc>
                  <a:spcPts val="6089"/>
                </a:lnSpc>
                <a:buFont typeface="Arial"/>
                <a:buChar char="•"/>
              </a:pPr>
              <a:r>
                <a:rPr lang="en-US" sz="3000">
                  <a:solidFill>
                    <a:srgbClr val="000000"/>
                  </a:solidFill>
                  <a:latin typeface="Avenir"/>
                  <a:ea typeface="Avenir"/>
                  <a:cs typeface="Avenir"/>
                  <a:sym typeface="Avenir"/>
                </a:rPr>
                <a:t>Expanded talent pools for difficult-to-fill positions</a:t>
              </a:r>
            </a:p>
            <a:p>
              <a:pPr marL="647700" lvl="1" indent="-323850" algn="l">
                <a:lnSpc>
                  <a:spcPts val="6089"/>
                </a:lnSpc>
                <a:buFont typeface="Arial"/>
                <a:buChar char="•"/>
              </a:pPr>
              <a:r>
                <a:rPr lang="en-US" sz="3000">
                  <a:solidFill>
                    <a:srgbClr val="000000"/>
                  </a:solidFill>
                  <a:latin typeface="Avenir"/>
                  <a:ea typeface="Avenir"/>
                  <a:cs typeface="Avenir"/>
                  <a:sym typeface="Avenir"/>
                </a:rPr>
                <a:t>Stronger rural community connections through representative field teams</a:t>
              </a:r>
            </a:p>
            <a:p>
              <a:pPr marL="647700" lvl="1" indent="-323850" algn="l">
                <a:lnSpc>
                  <a:spcPts val="6089"/>
                </a:lnSpc>
                <a:buFont typeface="Arial"/>
                <a:buChar char="•"/>
              </a:pPr>
              <a:r>
                <a:rPr lang="en-US" sz="3000">
                  <a:solidFill>
                    <a:srgbClr val="000000"/>
                  </a:solidFill>
                  <a:latin typeface="Avenir"/>
                  <a:ea typeface="Avenir"/>
                  <a:cs typeface="Avenir"/>
                  <a:sym typeface="Avenir"/>
                </a:rPr>
                <a:t>Improved retention across critical transition points</a:t>
              </a:r>
            </a:p>
            <a:p>
              <a:pPr algn="l">
                <a:lnSpc>
                  <a:spcPts val="6089"/>
                </a:lnSpc>
              </a:pPr>
              <a:endParaRPr lang="en-US" sz="3000">
                <a:solidFill>
                  <a:srgbClr val="000000"/>
                </a:solidFill>
                <a:latin typeface="Avenir"/>
                <a:ea typeface="Avenir"/>
                <a:cs typeface="Avenir"/>
                <a:sym typeface="Avenir"/>
              </a:endParaRPr>
            </a:p>
            <a:p>
              <a:pPr algn="l">
                <a:lnSpc>
                  <a:spcPts val="6089"/>
                </a:lnSpc>
              </a:pPr>
              <a:endParaRPr lang="en-US" sz="3000">
                <a:solidFill>
                  <a:srgbClr val="000000"/>
                </a:solidFill>
                <a:latin typeface="Avenir"/>
                <a:ea typeface="Avenir"/>
                <a:cs typeface="Avenir"/>
                <a:sym typeface="Avenir"/>
              </a:endParaRPr>
            </a:p>
          </p:txBody>
        </p:sp>
      </p:grpSp>
      <p:sp>
        <p:nvSpPr>
          <p:cNvPr id="15" name="Freeform 15"/>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sp>
        <p:nvSpPr>
          <p:cNvPr id="9" name="Freeform 9"/>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sp>
        <p:nvSpPr>
          <p:cNvPr id="10" name="Freeform 10"/>
          <p:cNvSpPr/>
          <p:nvPr/>
        </p:nvSpPr>
        <p:spPr>
          <a:xfrm>
            <a:off x="5218122" y="2716569"/>
            <a:ext cx="12389950" cy="6969347"/>
          </a:xfrm>
          <a:custGeom>
            <a:avLst/>
            <a:gdLst/>
            <a:ahLst/>
            <a:cxnLst/>
            <a:rect l="l" t="t" r="r" b="b"/>
            <a:pathLst>
              <a:path w="12389950" h="6969347">
                <a:moveTo>
                  <a:pt x="0" y="0"/>
                </a:moveTo>
                <a:lnTo>
                  <a:pt x="12389951" y="0"/>
                </a:lnTo>
                <a:lnTo>
                  <a:pt x="12389951" y="6969347"/>
                </a:lnTo>
                <a:lnTo>
                  <a:pt x="0" y="6969347"/>
                </a:lnTo>
                <a:lnTo>
                  <a:pt x="0" y="0"/>
                </a:lnTo>
                <a:close/>
              </a:path>
            </a:pathLst>
          </a:custGeom>
          <a:blipFill>
            <a:blip r:embed="rId14"/>
            <a:stretch>
              <a:fillRect/>
            </a:stretch>
          </a:blipFill>
        </p:spPr>
      </p:sp>
      <p:sp>
        <p:nvSpPr>
          <p:cNvPr id="11" name="TextBox 11"/>
          <p:cNvSpPr txBox="1"/>
          <p:nvPr/>
        </p:nvSpPr>
        <p:spPr>
          <a:xfrm>
            <a:off x="520588" y="3841896"/>
            <a:ext cx="5072444" cy="4523740"/>
          </a:xfrm>
          <a:prstGeom prst="rect">
            <a:avLst/>
          </a:prstGeom>
        </p:spPr>
        <p:txBody>
          <a:bodyPr lIns="0" tIns="0" rIns="0" bIns="0" rtlCol="0" anchor="t">
            <a:spAutoFit/>
          </a:bodyPr>
          <a:lstStyle/>
          <a:p>
            <a:pPr algn="l">
              <a:lnSpc>
                <a:spcPts val="4199"/>
              </a:lnSpc>
              <a:spcBef>
                <a:spcPct val="0"/>
              </a:spcBef>
            </a:pPr>
            <a:r>
              <a:rPr lang="en-US" sz="2999" b="1">
                <a:solidFill>
                  <a:srgbClr val="000000"/>
                </a:solidFill>
                <a:latin typeface="Avenir Bold"/>
                <a:ea typeface="Avenir Bold"/>
                <a:cs typeface="Avenir Bold"/>
                <a:sym typeface="Avenir Bold"/>
              </a:rPr>
              <a:t>Methodological Approach:</a:t>
            </a:r>
          </a:p>
          <a:p>
            <a:pPr algn="l">
              <a:lnSpc>
                <a:spcPts val="2800"/>
              </a:lnSpc>
              <a:spcBef>
                <a:spcPct val="0"/>
              </a:spcBef>
            </a:pPr>
            <a:endParaRPr lang="en-US" sz="2999" b="1">
              <a:solidFill>
                <a:srgbClr val="000000"/>
              </a:solidFill>
              <a:latin typeface="Avenir Bold"/>
              <a:ea typeface="Avenir Bold"/>
              <a:cs typeface="Avenir Bold"/>
              <a:sym typeface="Avenir Bold"/>
            </a:endParaRPr>
          </a:p>
          <a:p>
            <a:pPr algn="l">
              <a:lnSpc>
                <a:spcPts val="3219"/>
              </a:lnSpc>
              <a:spcBef>
                <a:spcPct val="0"/>
              </a:spcBef>
            </a:pPr>
            <a:r>
              <a:rPr lang="en-US" sz="2299">
                <a:solidFill>
                  <a:srgbClr val="000000"/>
                </a:solidFill>
                <a:latin typeface="Avenir"/>
                <a:ea typeface="Avenir"/>
                <a:cs typeface="Avenir"/>
                <a:sym typeface="Avenir"/>
              </a:rPr>
              <a:t>A </a:t>
            </a:r>
            <a:r>
              <a:rPr lang="en-US" sz="2299" b="1">
                <a:solidFill>
                  <a:srgbClr val="000000"/>
                </a:solidFill>
                <a:latin typeface="Avenir Bold"/>
                <a:ea typeface="Avenir Bold"/>
                <a:cs typeface="Avenir Bold"/>
                <a:sym typeface="Avenir Bold"/>
              </a:rPr>
              <a:t>value chain analysis</a:t>
            </a:r>
            <a:r>
              <a:rPr lang="en-US" sz="2299">
                <a:solidFill>
                  <a:srgbClr val="000000"/>
                </a:solidFill>
                <a:latin typeface="Avenir"/>
                <a:ea typeface="Avenir"/>
                <a:cs typeface="Avenir"/>
                <a:sym typeface="Avenir"/>
              </a:rPr>
              <a:t> examining barriers across the agricultural ecosystem, from input suppliers to market actors</a:t>
            </a:r>
          </a:p>
          <a:p>
            <a:pPr algn="l">
              <a:lnSpc>
                <a:spcPts val="3219"/>
              </a:lnSpc>
              <a:spcBef>
                <a:spcPct val="0"/>
              </a:spcBef>
            </a:pPr>
            <a:endParaRPr lang="en-US" sz="2299">
              <a:solidFill>
                <a:srgbClr val="000000"/>
              </a:solidFill>
              <a:latin typeface="Avenir"/>
              <a:ea typeface="Avenir"/>
              <a:cs typeface="Avenir"/>
              <a:sym typeface="Avenir"/>
            </a:endParaRPr>
          </a:p>
          <a:p>
            <a:pPr algn="l">
              <a:lnSpc>
                <a:spcPts val="3219"/>
              </a:lnSpc>
              <a:spcBef>
                <a:spcPct val="0"/>
              </a:spcBef>
            </a:pPr>
            <a:r>
              <a:rPr lang="en-US" sz="2299" b="1">
                <a:solidFill>
                  <a:srgbClr val="000000"/>
                </a:solidFill>
                <a:latin typeface="Avenir Bold"/>
                <a:ea typeface="Avenir Bold"/>
                <a:cs typeface="Avenir Bold"/>
                <a:sym typeface="Avenir Bold"/>
              </a:rPr>
              <a:t>Lifecycle approach </a:t>
            </a:r>
            <a:r>
              <a:rPr lang="en-US" sz="2299">
                <a:solidFill>
                  <a:srgbClr val="000000"/>
                </a:solidFill>
                <a:latin typeface="Avenir"/>
                <a:ea typeface="Avenir"/>
                <a:cs typeface="Avenir"/>
                <a:sym typeface="Avenir"/>
              </a:rPr>
              <a:t>to women's career progression, analyzing critical transition points where female talent exits the pipeline</a:t>
            </a:r>
          </a:p>
        </p:txBody>
      </p:sp>
      <p:grpSp>
        <p:nvGrpSpPr>
          <p:cNvPr id="12" name="Group 12"/>
          <p:cNvGrpSpPr/>
          <p:nvPr/>
        </p:nvGrpSpPr>
        <p:grpSpPr>
          <a:xfrm>
            <a:off x="1835969" y="1653249"/>
            <a:ext cx="13780370" cy="1063320"/>
            <a:chOff x="0" y="0"/>
            <a:chExt cx="18373827" cy="1417760"/>
          </a:xfrm>
        </p:grpSpPr>
        <p:sp>
          <p:nvSpPr>
            <p:cNvPr id="13" name="Freeform 13"/>
            <p:cNvSpPr/>
            <p:nvPr/>
          </p:nvSpPr>
          <p:spPr>
            <a:xfrm>
              <a:off x="0" y="0"/>
              <a:ext cx="18373827" cy="1417760"/>
            </a:xfrm>
            <a:custGeom>
              <a:avLst/>
              <a:gdLst/>
              <a:ahLst/>
              <a:cxnLst/>
              <a:rect l="l" t="t" r="r" b="b"/>
              <a:pathLst>
                <a:path w="18373827" h="1417760">
                  <a:moveTo>
                    <a:pt x="0" y="0"/>
                  </a:moveTo>
                  <a:lnTo>
                    <a:pt x="18373827" y="0"/>
                  </a:lnTo>
                  <a:lnTo>
                    <a:pt x="18373827" y="1417760"/>
                  </a:lnTo>
                  <a:lnTo>
                    <a:pt x="0" y="1417760"/>
                  </a:lnTo>
                  <a:close/>
                </a:path>
              </a:pathLst>
            </a:custGeom>
            <a:solidFill>
              <a:srgbClr val="000000">
                <a:alpha val="0"/>
              </a:srgbClr>
            </a:solidFill>
          </p:spPr>
        </p:sp>
        <p:sp>
          <p:nvSpPr>
            <p:cNvPr id="14" name="TextBox 14"/>
            <p:cNvSpPr txBox="1"/>
            <p:nvPr/>
          </p:nvSpPr>
          <p:spPr>
            <a:xfrm>
              <a:off x="0" y="-228600"/>
              <a:ext cx="18373827" cy="1646360"/>
            </a:xfrm>
            <a:prstGeom prst="rect">
              <a:avLst/>
            </a:prstGeom>
          </p:spPr>
          <p:txBody>
            <a:bodyPr lIns="0" tIns="0" rIns="0" bIns="0" rtlCol="0" anchor="t"/>
            <a:lstStyle/>
            <a:p>
              <a:pPr algn="ctr">
                <a:lnSpc>
                  <a:spcPts val="8119"/>
                </a:lnSpc>
              </a:pPr>
              <a:r>
                <a:rPr lang="en-US" sz="5800" b="1">
                  <a:solidFill>
                    <a:srgbClr val="000000"/>
                  </a:solidFill>
                  <a:latin typeface="Avenir Bold"/>
                  <a:ea typeface="Avenir Bold"/>
                  <a:cs typeface="Avenir Bold"/>
                  <a:sym typeface="Avenir Bold"/>
                </a:rPr>
                <a:t>Methodology Overview</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sp>
        <p:nvSpPr>
          <p:cNvPr id="9" name="Freeform 9"/>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sp>
        <p:nvSpPr>
          <p:cNvPr id="10" name="TextBox 10"/>
          <p:cNvSpPr txBox="1"/>
          <p:nvPr/>
        </p:nvSpPr>
        <p:spPr>
          <a:xfrm>
            <a:off x="520588" y="2210896"/>
            <a:ext cx="17767412" cy="7542012"/>
          </a:xfrm>
          <a:prstGeom prst="rect">
            <a:avLst/>
          </a:prstGeom>
        </p:spPr>
        <p:txBody>
          <a:bodyPr lIns="0" tIns="0" rIns="0" bIns="0" rtlCol="0" anchor="t">
            <a:spAutoFit/>
          </a:bodyPr>
          <a:lstStyle/>
          <a:p>
            <a:pPr algn="l">
              <a:lnSpc>
                <a:spcPts val="4968"/>
              </a:lnSpc>
            </a:pPr>
            <a:endParaRPr/>
          </a:p>
          <a:p>
            <a:pPr algn="l">
              <a:lnSpc>
                <a:spcPts val="4968"/>
              </a:lnSpc>
            </a:pPr>
            <a:r>
              <a:rPr lang="en-US" sz="2629">
                <a:solidFill>
                  <a:srgbClr val="000000"/>
                </a:solidFill>
                <a:latin typeface="Avenir"/>
                <a:ea typeface="Avenir"/>
                <a:cs typeface="Avenir"/>
                <a:sym typeface="Avenir"/>
              </a:rPr>
              <a:t>Our mixed-methods approach combined:</a:t>
            </a:r>
          </a:p>
          <a:p>
            <a:pPr marL="567622" lvl="1" indent="-283811" algn="l">
              <a:lnSpc>
                <a:spcPts val="4968"/>
              </a:lnSpc>
              <a:buAutoNum type="arabicPeriod"/>
            </a:pPr>
            <a:r>
              <a:rPr lang="en-US" sz="2629" b="1">
                <a:solidFill>
                  <a:srgbClr val="000000"/>
                </a:solidFill>
                <a:latin typeface="Avenir Bold"/>
                <a:ea typeface="Avenir Bold"/>
                <a:cs typeface="Avenir Bold"/>
                <a:sym typeface="Avenir Bold"/>
              </a:rPr>
              <a:t>Quantitative Analysis:</a:t>
            </a:r>
          </a:p>
          <a:p>
            <a:pPr marL="567622" lvl="1" indent="-283811" algn="l">
              <a:lnSpc>
                <a:spcPts val="4968"/>
              </a:lnSpc>
              <a:buFont typeface="Arial"/>
              <a:buChar char="•"/>
            </a:pPr>
            <a:r>
              <a:rPr lang="en-US" sz="2629" b="1">
                <a:solidFill>
                  <a:srgbClr val="000000"/>
                </a:solidFill>
                <a:latin typeface="Avenir Bold"/>
                <a:ea typeface="Avenir Bold"/>
                <a:cs typeface="Avenir Bold"/>
                <a:sym typeface="Avenir Bold"/>
              </a:rPr>
              <a:t>AISHE</a:t>
            </a:r>
            <a:r>
              <a:rPr lang="en-US" sz="2629">
                <a:solidFill>
                  <a:srgbClr val="000000"/>
                </a:solidFill>
                <a:latin typeface="Avenir"/>
                <a:ea typeface="Avenir"/>
                <a:cs typeface="Avenir"/>
                <a:sym typeface="Avenir"/>
              </a:rPr>
              <a:t> data for educational landscape trends</a:t>
            </a:r>
          </a:p>
          <a:p>
            <a:pPr marL="567622" lvl="1" indent="-283811" algn="l">
              <a:lnSpc>
                <a:spcPts val="4968"/>
              </a:lnSpc>
              <a:buFont typeface="Arial"/>
              <a:buChar char="•"/>
            </a:pPr>
            <a:r>
              <a:rPr lang="en-US" sz="2629" b="1">
                <a:solidFill>
                  <a:srgbClr val="000000"/>
                </a:solidFill>
                <a:latin typeface="Avenir Bold"/>
                <a:ea typeface="Avenir Bold"/>
                <a:cs typeface="Avenir Bold"/>
                <a:sym typeface="Avenir Bold"/>
              </a:rPr>
              <a:t>BRSR</a:t>
            </a:r>
            <a:r>
              <a:rPr lang="en-US" sz="2629">
                <a:solidFill>
                  <a:srgbClr val="000000"/>
                </a:solidFill>
                <a:latin typeface="Avenir"/>
                <a:ea typeface="Avenir"/>
                <a:cs typeface="Avenir"/>
                <a:sym typeface="Avenir"/>
              </a:rPr>
              <a:t> for corporate representation patterns</a:t>
            </a:r>
          </a:p>
          <a:p>
            <a:pPr marL="567622" lvl="1" indent="-283811" algn="l">
              <a:lnSpc>
                <a:spcPts val="4968"/>
              </a:lnSpc>
              <a:buFont typeface="Arial"/>
              <a:buChar char="•"/>
            </a:pPr>
            <a:r>
              <a:rPr lang="en-US" sz="2629">
                <a:solidFill>
                  <a:srgbClr val="000000"/>
                </a:solidFill>
                <a:latin typeface="Avenir"/>
                <a:ea typeface="Avenir"/>
                <a:cs typeface="Avenir"/>
                <a:sym typeface="Avenir"/>
              </a:rPr>
              <a:t>Surveys reaching 780 respondents across educational institutions</a:t>
            </a:r>
          </a:p>
          <a:p>
            <a:pPr marL="567622" lvl="1" indent="-283811" algn="l">
              <a:lnSpc>
                <a:spcPts val="4968"/>
              </a:lnSpc>
              <a:buAutoNum type="arabicPeriod"/>
            </a:pPr>
            <a:r>
              <a:rPr lang="en-US" sz="2629" b="1">
                <a:solidFill>
                  <a:srgbClr val="000000"/>
                </a:solidFill>
                <a:latin typeface="Avenir Bold"/>
                <a:ea typeface="Avenir Bold"/>
                <a:cs typeface="Avenir Bold"/>
                <a:sym typeface="Avenir Bold"/>
              </a:rPr>
              <a:t>Qualitative Research:</a:t>
            </a:r>
          </a:p>
          <a:p>
            <a:pPr marL="567622" lvl="1" indent="-283811" algn="l">
              <a:lnSpc>
                <a:spcPts val="4968"/>
              </a:lnSpc>
              <a:buFont typeface="Arial"/>
              <a:buChar char="•"/>
            </a:pPr>
            <a:r>
              <a:rPr lang="en-US" sz="2629" b="1">
                <a:solidFill>
                  <a:srgbClr val="000000"/>
                </a:solidFill>
                <a:latin typeface="Avenir Bold"/>
                <a:ea typeface="Avenir Bold"/>
                <a:cs typeface="Avenir Bold"/>
                <a:sym typeface="Avenir Bold"/>
              </a:rPr>
              <a:t>Focus Group Discussions</a:t>
            </a:r>
            <a:r>
              <a:rPr lang="en-US" sz="2629">
                <a:solidFill>
                  <a:srgbClr val="000000"/>
                </a:solidFill>
                <a:latin typeface="Avenir"/>
                <a:ea typeface="Avenir"/>
                <a:cs typeface="Avenir"/>
                <a:sym typeface="Avenir"/>
              </a:rPr>
              <a:t> with students across agricultural colleges</a:t>
            </a:r>
          </a:p>
          <a:p>
            <a:pPr marL="567622" lvl="1" indent="-283811" algn="l">
              <a:lnSpc>
                <a:spcPts val="4968"/>
              </a:lnSpc>
              <a:buFont typeface="Arial"/>
              <a:buChar char="•"/>
            </a:pPr>
            <a:r>
              <a:rPr lang="en-US" sz="2629" b="1">
                <a:solidFill>
                  <a:srgbClr val="000000"/>
                </a:solidFill>
                <a:latin typeface="Avenir Bold"/>
                <a:ea typeface="Avenir Bold"/>
                <a:cs typeface="Avenir Bold"/>
                <a:sym typeface="Avenir Bold"/>
              </a:rPr>
              <a:t>In-depth interviews</a:t>
            </a:r>
            <a:r>
              <a:rPr lang="en-US" sz="2629">
                <a:solidFill>
                  <a:srgbClr val="000000"/>
                </a:solidFill>
                <a:latin typeface="Avenir"/>
                <a:ea typeface="Avenir"/>
                <a:cs typeface="Avenir"/>
                <a:sym typeface="Avenir"/>
              </a:rPr>
              <a:t> with faculty members and agribusiness leaders</a:t>
            </a:r>
          </a:p>
          <a:p>
            <a:pPr marL="567622" lvl="1" indent="-283811" algn="l">
              <a:lnSpc>
                <a:spcPts val="4968"/>
              </a:lnSpc>
              <a:buFont typeface="Arial"/>
              <a:buChar char="•"/>
            </a:pPr>
            <a:r>
              <a:rPr lang="en-US" sz="2629" b="1">
                <a:solidFill>
                  <a:srgbClr val="000000"/>
                </a:solidFill>
                <a:latin typeface="Avenir Bold"/>
                <a:ea typeface="Avenir Bold"/>
                <a:cs typeface="Avenir Bold"/>
                <a:sym typeface="Avenir Bold"/>
              </a:rPr>
              <a:t>Expert consultations </a:t>
            </a:r>
            <a:r>
              <a:rPr lang="en-US" sz="2629">
                <a:solidFill>
                  <a:srgbClr val="000000"/>
                </a:solidFill>
                <a:latin typeface="Avenir"/>
                <a:ea typeface="Avenir"/>
                <a:cs typeface="Avenir"/>
                <a:sym typeface="Avenir"/>
              </a:rPr>
              <a:t>with industry professionals &amp; leaders </a:t>
            </a:r>
          </a:p>
          <a:p>
            <a:pPr marL="567622" lvl="1" indent="-283811" algn="l">
              <a:lnSpc>
                <a:spcPts val="4968"/>
              </a:lnSpc>
              <a:buFont typeface="Arial"/>
              <a:buChar char="•"/>
            </a:pPr>
            <a:r>
              <a:rPr lang="en-US" sz="2629" b="1">
                <a:solidFill>
                  <a:srgbClr val="000000"/>
                </a:solidFill>
                <a:latin typeface="Avenir Bold"/>
                <a:ea typeface="Avenir Bold"/>
                <a:cs typeface="Avenir Bold"/>
                <a:sym typeface="Avenir Bold"/>
              </a:rPr>
              <a:t>Panel discussions </a:t>
            </a:r>
            <a:r>
              <a:rPr lang="en-US" sz="2629">
                <a:solidFill>
                  <a:srgbClr val="000000"/>
                </a:solidFill>
                <a:latin typeface="Avenir"/>
                <a:ea typeface="Avenir"/>
                <a:cs typeface="Avenir"/>
                <a:sym typeface="Avenir"/>
              </a:rPr>
              <a:t>and </a:t>
            </a:r>
            <a:r>
              <a:rPr lang="en-US" sz="2629" b="1">
                <a:solidFill>
                  <a:srgbClr val="000000"/>
                </a:solidFill>
                <a:latin typeface="Avenir Bold"/>
                <a:ea typeface="Avenir Bold"/>
                <a:cs typeface="Avenir Bold"/>
                <a:sym typeface="Avenir Bold"/>
              </a:rPr>
              <a:t>stakeholder dialogues</a:t>
            </a:r>
            <a:r>
              <a:rPr lang="en-US" sz="2629">
                <a:solidFill>
                  <a:srgbClr val="000000"/>
                </a:solidFill>
                <a:latin typeface="Avenir"/>
                <a:ea typeface="Avenir"/>
                <a:cs typeface="Avenir"/>
                <a:sym typeface="Avenir"/>
              </a:rPr>
              <a:t> providing nuanced insights from diverse perspectives</a:t>
            </a:r>
          </a:p>
          <a:p>
            <a:pPr algn="l">
              <a:lnSpc>
                <a:spcPts val="4968"/>
              </a:lnSpc>
            </a:pPr>
            <a:endParaRPr lang="en-US" sz="2629">
              <a:solidFill>
                <a:srgbClr val="000000"/>
              </a:solidFill>
              <a:latin typeface="Avenir"/>
              <a:ea typeface="Avenir"/>
              <a:cs typeface="Avenir"/>
              <a:sym typeface="Avenir"/>
            </a:endParaRPr>
          </a:p>
        </p:txBody>
      </p:sp>
      <p:grpSp>
        <p:nvGrpSpPr>
          <p:cNvPr id="11" name="Group 11"/>
          <p:cNvGrpSpPr/>
          <p:nvPr/>
        </p:nvGrpSpPr>
        <p:grpSpPr>
          <a:xfrm>
            <a:off x="1835969" y="1653249"/>
            <a:ext cx="13780370" cy="1063320"/>
            <a:chOff x="0" y="0"/>
            <a:chExt cx="18373827" cy="1417760"/>
          </a:xfrm>
        </p:grpSpPr>
        <p:sp>
          <p:nvSpPr>
            <p:cNvPr id="12" name="Freeform 12"/>
            <p:cNvSpPr/>
            <p:nvPr/>
          </p:nvSpPr>
          <p:spPr>
            <a:xfrm>
              <a:off x="0" y="0"/>
              <a:ext cx="18373827" cy="1417760"/>
            </a:xfrm>
            <a:custGeom>
              <a:avLst/>
              <a:gdLst/>
              <a:ahLst/>
              <a:cxnLst/>
              <a:rect l="l" t="t" r="r" b="b"/>
              <a:pathLst>
                <a:path w="18373827" h="1417760">
                  <a:moveTo>
                    <a:pt x="0" y="0"/>
                  </a:moveTo>
                  <a:lnTo>
                    <a:pt x="18373827" y="0"/>
                  </a:lnTo>
                  <a:lnTo>
                    <a:pt x="18373827" y="1417760"/>
                  </a:lnTo>
                  <a:lnTo>
                    <a:pt x="0" y="1417760"/>
                  </a:lnTo>
                  <a:close/>
                </a:path>
              </a:pathLst>
            </a:custGeom>
            <a:solidFill>
              <a:srgbClr val="000000">
                <a:alpha val="0"/>
              </a:srgbClr>
            </a:solidFill>
          </p:spPr>
        </p:sp>
        <p:sp>
          <p:nvSpPr>
            <p:cNvPr id="13" name="TextBox 13"/>
            <p:cNvSpPr txBox="1"/>
            <p:nvPr/>
          </p:nvSpPr>
          <p:spPr>
            <a:xfrm>
              <a:off x="0" y="-228600"/>
              <a:ext cx="18373827" cy="1646360"/>
            </a:xfrm>
            <a:prstGeom prst="rect">
              <a:avLst/>
            </a:prstGeom>
          </p:spPr>
          <p:txBody>
            <a:bodyPr lIns="0" tIns="0" rIns="0" bIns="0" rtlCol="0" anchor="t"/>
            <a:lstStyle/>
            <a:p>
              <a:pPr algn="ctr">
                <a:lnSpc>
                  <a:spcPts val="8119"/>
                </a:lnSpc>
              </a:pPr>
              <a:r>
                <a:rPr lang="en-US" sz="5800" b="1">
                  <a:solidFill>
                    <a:srgbClr val="000000"/>
                  </a:solidFill>
                  <a:latin typeface="Avenir Bold"/>
                  <a:ea typeface="Avenir Bold"/>
                  <a:cs typeface="Avenir Bold"/>
                  <a:sym typeface="Avenir Bold"/>
                </a:rPr>
                <a:t>Methodology Overview</a:t>
              </a:r>
            </a:p>
          </p:txBody>
        </p:sp>
      </p:grpSp>
      <p:sp>
        <p:nvSpPr>
          <p:cNvPr id="14" name="Freeform 14"/>
          <p:cNvSpPr/>
          <p:nvPr/>
        </p:nvSpPr>
        <p:spPr>
          <a:xfrm>
            <a:off x="11051544" y="2590037"/>
            <a:ext cx="6931438" cy="4500191"/>
          </a:xfrm>
          <a:custGeom>
            <a:avLst/>
            <a:gdLst/>
            <a:ahLst/>
            <a:cxnLst/>
            <a:rect l="l" t="t" r="r" b="b"/>
            <a:pathLst>
              <a:path w="6931438" h="4500191">
                <a:moveTo>
                  <a:pt x="0" y="0"/>
                </a:moveTo>
                <a:lnTo>
                  <a:pt x="6931438" y="0"/>
                </a:lnTo>
                <a:lnTo>
                  <a:pt x="6931438" y="4500191"/>
                </a:lnTo>
                <a:lnTo>
                  <a:pt x="0" y="4500191"/>
                </a:lnTo>
                <a:lnTo>
                  <a:pt x="0" y="0"/>
                </a:lnTo>
                <a:close/>
              </a:path>
            </a:pathLst>
          </a:custGeom>
          <a:blipFill>
            <a:blip r:embed="rId14"/>
            <a:stretch>
              <a:fillRect/>
            </a:stretch>
          </a:blipFill>
        </p:spPr>
      </p:sp>
      <p:sp>
        <p:nvSpPr>
          <p:cNvPr id="15" name="TextBox 15"/>
          <p:cNvSpPr txBox="1"/>
          <p:nvPr/>
        </p:nvSpPr>
        <p:spPr>
          <a:xfrm>
            <a:off x="12580001" y="6733745"/>
            <a:ext cx="4679299" cy="655816"/>
          </a:xfrm>
          <a:prstGeom prst="rect">
            <a:avLst/>
          </a:prstGeom>
        </p:spPr>
        <p:txBody>
          <a:bodyPr lIns="0" tIns="0" rIns="0" bIns="0" rtlCol="0" anchor="t">
            <a:spAutoFit/>
          </a:bodyPr>
          <a:lstStyle/>
          <a:p>
            <a:pPr algn="ctr">
              <a:lnSpc>
                <a:spcPts val="1652"/>
              </a:lnSpc>
              <a:spcBef>
                <a:spcPct val="0"/>
              </a:spcBef>
            </a:pPr>
            <a:r>
              <a:rPr lang="en-US" sz="1180">
                <a:solidFill>
                  <a:srgbClr val="000000"/>
                </a:solidFill>
                <a:latin typeface="Avenir"/>
                <a:ea typeface="Avenir"/>
                <a:cs typeface="Avenir"/>
                <a:sym typeface="Avenir"/>
              </a:rPr>
              <a:t> (40.8% female, 49.0% male, 10.2% self-described gender)</a:t>
            </a:r>
          </a:p>
          <a:p>
            <a:pPr algn="ctr">
              <a:lnSpc>
                <a:spcPts val="1652"/>
              </a:lnSpc>
              <a:spcBef>
                <a:spcPct val="0"/>
              </a:spcBef>
            </a:pPr>
            <a:r>
              <a:rPr lang="en-US" sz="1180">
                <a:solidFill>
                  <a:srgbClr val="000000"/>
                </a:solidFill>
                <a:latin typeface="Avenir"/>
                <a:ea typeface="Avenir"/>
                <a:cs typeface="Avenir"/>
                <a:sym typeface="Avenir"/>
              </a:rPr>
              <a:t>505 students in agricultural education programs</a:t>
            </a:r>
          </a:p>
          <a:p>
            <a:pPr algn="ctr">
              <a:lnSpc>
                <a:spcPts val="1652"/>
              </a:lnSpc>
              <a:spcBef>
                <a:spcPct val="0"/>
              </a:spcBef>
            </a:pPr>
            <a:r>
              <a:rPr lang="en-US" sz="1180">
                <a:solidFill>
                  <a:srgbClr val="000000"/>
                </a:solidFill>
                <a:latin typeface="Avenir"/>
                <a:ea typeface="Avenir"/>
                <a:cs typeface="Avenir"/>
                <a:sym typeface="Avenir"/>
              </a:rPr>
              <a:t>93 female working professionals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sp>
        <p:nvSpPr>
          <p:cNvPr id="9" name="Freeform 9"/>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grpSp>
        <p:nvGrpSpPr>
          <p:cNvPr id="10" name="Group 10"/>
          <p:cNvGrpSpPr/>
          <p:nvPr/>
        </p:nvGrpSpPr>
        <p:grpSpPr>
          <a:xfrm>
            <a:off x="1835969" y="1653249"/>
            <a:ext cx="8662080" cy="1471950"/>
            <a:chOff x="0" y="0"/>
            <a:chExt cx="11549440" cy="1962600"/>
          </a:xfrm>
        </p:grpSpPr>
        <p:sp>
          <p:nvSpPr>
            <p:cNvPr id="11" name="Freeform 11"/>
            <p:cNvSpPr/>
            <p:nvPr/>
          </p:nvSpPr>
          <p:spPr>
            <a:xfrm>
              <a:off x="0" y="0"/>
              <a:ext cx="11549441" cy="1962600"/>
            </a:xfrm>
            <a:custGeom>
              <a:avLst/>
              <a:gdLst/>
              <a:ahLst/>
              <a:cxnLst/>
              <a:rect l="l" t="t" r="r" b="b"/>
              <a:pathLst>
                <a:path w="11549441" h="1962600">
                  <a:moveTo>
                    <a:pt x="0" y="0"/>
                  </a:moveTo>
                  <a:lnTo>
                    <a:pt x="11549441" y="0"/>
                  </a:lnTo>
                  <a:lnTo>
                    <a:pt x="11549441" y="1962600"/>
                  </a:lnTo>
                  <a:lnTo>
                    <a:pt x="0" y="1962600"/>
                  </a:lnTo>
                  <a:close/>
                </a:path>
              </a:pathLst>
            </a:custGeom>
            <a:solidFill>
              <a:srgbClr val="000000">
                <a:alpha val="0"/>
              </a:srgbClr>
            </a:solidFill>
          </p:spPr>
        </p:sp>
        <p:sp>
          <p:nvSpPr>
            <p:cNvPr id="12" name="TextBox 12"/>
            <p:cNvSpPr txBox="1"/>
            <p:nvPr/>
          </p:nvSpPr>
          <p:spPr>
            <a:xfrm>
              <a:off x="0" y="-152400"/>
              <a:ext cx="11549440" cy="2115000"/>
            </a:xfrm>
            <a:prstGeom prst="rect">
              <a:avLst/>
            </a:prstGeom>
          </p:spPr>
          <p:txBody>
            <a:bodyPr lIns="0" tIns="0" rIns="0" bIns="0" rtlCol="0" anchor="t"/>
            <a:lstStyle/>
            <a:p>
              <a:pPr algn="ctr">
                <a:lnSpc>
                  <a:spcPts val="5599"/>
                </a:lnSpc>
              </a:pPr>
              <a:r>
                <a:rPr lang="en-US" sz="3999" b="1">
                  <a:solidFill>
                    <a:srgbClr val="000000"/>
                  </a:solidFill>
                  <a:latin typeface="Avenir Bold"/>
                  <a:ea typeface="Avenir Bold"/>
                  <a:cs typeface="Avenir Bold"/>
                  <a:sym typeface="Avenir Bold"/>
                </a:rPr>
                <a:t>Capturing Voices: Our Research Methodology in Action</a:t>
              </a:r>
            </a:p>
          </p:txBody>
        </p:sp>
      </p:grpSp>
      <p:sp>
        <p:nvSpPr>
          <p:cNvPr id="13" name="Freeform 13"/>
          <p:cNvSpPr/>
          <p:nvPr/>
        </p:nvSpPr>
        <p:spPr>
          <a:xfrm>
            <a:off x="11699539" y="1861587"/>
            <a:ext cx="5943577" cy="8400816"/>
          </a:xfrm>
          <a:custGeom>
            <a:avLst/>
            <a:gdLst/>
            <a:ahLst/>
            <a:cxnLst/>
            <a:rect l="l" t="t" r="r" b="b"/>
            <a:pathLst>
              <a:path w="5943577" h="8400816">
                <a:moveTo>
                  <a:pt x="0" y="0"/>
                </a:moveTo>
                <a:lnTo>
                  <a:pt x="5943577" y="0"/>
                </a:lnTo>
                <a:lnTo>
                  <a:pt x="5943577" y="8400816"/>
                </a:lnTo>
                <a:lnTo>
                  <a:pt x="0" y="8400816"/>
                </a:lnTo>
                <a:lnTo>
                  <a:pt x="0" y="0"/>
                </a:lnTo>
                <a:close/>
              </a:path>
            </a:pathLst>
          </a:custGeom>
          <a:blipFill>
            <a:blip r:embed="rId14"/>
            <a:stretch>
              <a:fillRect/>
            </a:stretch>
          </a:blipFill>
        </p:spPr>
      </p:sp>
      <p:sp>
        <p:nvSpPr>
          <p:cNvPr id="14" name="Freeform 14"/>
          <p:cNvSpPr/>
          <p:nvPr/>
        </p:nvSpPr>
        <p:spPr>
          <a:xfrm>
            <a:off x="384549" y="2942442"/>
            <a:ext cx="5502645" cy="4402116"/>
          </a:xfrm>
          <a:custGeom>
            <a:avLst/>
            <a:gdLst/>
            <a:ahLst/>
            <a:cxnLst/>
            <a:rect l="l" t="t" r="r" b="b"/>
            <a:pathLst>
              <a:path w="5502645" h="4402116">
                <a:moveTo>
                  <a:pt x="0" y="0"/>
                </a:moveTo>
                <a:lnTo>
                  <a:pt x="5502645" y="0"/>
                </a:lnTo>
                <a:lnTo>
                  <a:pt x="5502645" y="4402116"/>
                </a:lnTo>
                <a:lnTo>
                  <a:pt x="0" y="4402116"/>
                </a:lnTo>
                <a:lnTo>
                  <a:pt x="0" y="0"/>
                </a:lnTo>
                <a:close/>
              </a:path>
            </a:pathLst>
          </a:custGeom>
          <a:blipFill>
            <a:blip r:embed="rId15"/>
            <a:stretch>
              <a:fillRect/>
            </a:stretch>
          </a:blipFill>
        </p:spPr>
      </p:sp>
      <p:sp>
        <p:nvSpPr>
          <p:cNvPr id="15" name="Freeform 15"/>
          <p:cNvSpPr/>
          <p:nvPr/>
        </p:nvSpPr>
        <p:spPr>
          <a:xfrm>
            <a:off x="6167009" y="5406620"/>
            <a:ext cx="5317437" cy="4253950"/>
          </a:xfrm>
          <a:custGeom>
            <a:avLst/>
            <a:gdLst/>
            <a:ahLst/>
            <a:cxnLst/>
            <a:rect l="l" t="t" r="r" b="b"/>
            <a:pathLst>
              <a:path w="5317437" h="4253950">
                <a:moveTo>
                  <a:pt x="0" y="0"/>
                </a:moveTo>
                <a:lnTo>
                  <a:pt x="5317437" y="0"/>
                </a:lnTo>
                <a:lnTo>
                  <a:pt x="5317437" y="4253949"/>
                </a:lnTo>
                <a:lnTo>
                  <a:pt x="0" y="4253949"/>
                </a:lnTo>
                <a:lnTo>
                  <a:pt x="0" y="0"/>
                </a:lnTo>
                <a:close/>
              </a:path>
            </a:pathLst>
          </a:custGeom>
          <a:blipFill>
            <a:blip r:embed="rId16"/>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sp>
        <p:nvSpPr>
          <p:cNvPr id="9" name="Freeform 9"/>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3"/>
            <a:stretch>
              <a:fillRect/>
            </a:stretch>
          </a:blipFill>
        </p:spPr>
      </p:sp>
      <p:grpSp>
        <p:nvGrpSpPr>
          <p:cNvPr id="10" name="Group 10"/>
          <p:cNvGrpSpPr/>
          <p:nvPr/>
        </p:nvGrpSpPr>
        <p:grpSpPr>
          <a:xfrm>
            <a:off x="2133905" y="2135294"/>
            <a:ext cx="14020191" cy="1471950"/>
            <a:chOff x="0" y="0"/>
            <a:chExt cx="18693587" cy="1962600"/>
          </a:xfrm>
        </p:grpSpPr>
        <p:sp>
          <p:nvSpPr>
            <p:cNvPr id="11" name="Freeform 11"/>
            <p:cNvSpPr/>
            <p:nvPr/>
          </p:nvSpPr>
          <p:spPr>
            <a:xfrm>
              <a:off x="0" y="0"/>
              <a:ext cx="18693588" cy="1962600"/>
            </a:xfrm>
            <a:custGeom>
              <a:avLst/>
              <a:gdLst/>
              <a:ahLst/>
              <a:cxnLst/>
              <a:rect l="l" t="t" r="r" b="b"/>
              <a:pathLst>
                <a:path w="18693588" h="1962600">
                  <a:moveTo>
                    <a:pt x="0" y="0"/>
                  </a:moveTo>
                  <a:lnTo>
                    <a:pt x="18693588" y="0"/>
                  </a:lnTo>
                  <a:lnTo>
                    <a:pt x="18693588" y="1962600"/>
                  </a:lnTo>
                  <a:lnTo>
                    <a:pt x="0" y="1962600"/>
                  </a:lnTo>
                  <a:close/>
                </a:path>
              </a:pathLst>
            </a:custGeom>
            <a:solidFill>
              <a:srgbClr val="000000">
                <a:alpha val="0"/>
              </a:srgbClr>
            </a:solidFill>
          </p:spPr>
        </p:sp>
        <p:sp>
          <p:nvSpPr>
            <p:cNvPr id="12" name="TextBox 12"/>
            <p:cNvSpPr txBox="1"/>
            <p:nvPr/>
          </p:nvSpPr>
          <p:spPr>
            <a:xfrm>
              <a:off x="0" y="-152400"/>
              <a:ext cx="18693587" cy="2115000"/>
            </a:xfrm>
            <a:prstGeom prst="rect">
              <a:avLst/>
            </a:prstGeom>
          </p:spPr>
          <p:txBody>
            <a:bodyPr lIns="0" tIns="0" rIns="0" bIns="0" rtlCol="0" anchor="t"/>
            <a:lstStyle/>
            <a:p>
              <a:pPr algn="ctr">
                <a:lnSpc>
                  <a:spcPts val="5599"/>
                </a:lnSpc>
              </a:pPr>
              <a:r>
                <a:rPr lang="en-US" sz="3999" b="1">
                  <a:solidFill>
                    <a:srgbClr val="000000"/>
                  </a:solidFill>
                  <a:latin typeface="Avenir Bold"/>
                  <a:ea typeface="Avenir Bold"/>
                  <a:cs typeface="Avenir Bold"/>
                  <a:sym typeface="Avenir Bold"/>
                </a:rPr>
                <a:t>Capturing Voices: Our Research Methodology in Action</a:t>
              </a:r>
            </a:p>
          </p:txBody>
        </p:sp>
      </p:grpSp>
      <p:sp>
        <p:nvSpPr>
          <p:cNvPr id="13" name="Freeform 13"/>
          <p:cNvSpPr/>
          <p:nvPr/>
        </p:nvSpPr>
        <p:spPr>
          <a:xfrm>
            <a:off x="945480" y="3047888"/>
            <a:ext cx="8755174" cy="6210412"/>
          </a:xfrm>
          <a:custGeom>
            <a:avLst/>
            <a:gdLst/>
            <a:ahLst/>
            <a:cxnLst/>
            <a:rect l="l" t="t" r="r" b="b"/>
            <a:pathLst>
              <a:path w="8755174" h="6210412">
                <a:moveTo>
                  <a:pt x="0" y="0"/>
                </a:moveTo>
                <a:lnTo>
                  <a:pt x="8755174" y="0"/>
                </a:lnTo>
                <a:lnTo>
                  <a:pt x="8755174" y="6210412"/>
                </a:lnTo>
                <a:lnTo>
                  <a:pt x="0" y="6210412"/>
                </a:lnTo>
                <a:lnTo>
                  <a:pt x="0" y="0"/>
                </a:lnTo>
                <a:close/>
              </a:path>
            </a:pathLst>
          </a:custGeom>
          <a:blipFill>
            <a:blip r:embed="rId14"/>
            <a:stretch>
              <a:fillRect t="-5181" b="-7599"/>
            </a:stretch>
          </a:blipFill>
        </p:spPr>
      </p:sp>
      <p:sp>
        <p:nvSpPr>
          <p:cNvPr id="14" name="Freeform 14"/>
          <p:cNvSpPr/>
          <p:nvPr/>
        </p:nvSpPr>
        <p:spPr>
          <a:xfrm>
            <a:off x="10072681" y="3047888"/>
            <a:ext cx="7763015" cy="6210412"/>
          </a:xfrm>
          <a:custGeom>
            <a:avLst/>
            <a:gdLst/>
            <a:ahLst/>
            <a:cxnLst/>
            <a:rect l="l" t="t" r="r" b="b"/>
            <a:pathLst>
              <a:path w="7763015" h="6210412">
                <a:moveTo>
                  <a:pt x="0" y="0"/>
                </a:moveTo>
                <a:lnTo>
                  <a:pt x="7763015" y="0"/>
                </a:lnTo>
                <a:lnTo>
                  <a:pt x="7763015" y="6210412"/>
                </a:lnTo>
                <a:lnTo>
                  <a:pt x="0" y="6210412"/>
                </a:lnTo>
                <a:lnTo>
                  <a:pt x="0" y="0"/>
                </a:lnTo>
                <a:close/>
              </a:path>
            </a:pathLst>
          </a:custGeom>
          <a:blipFill>
            <a:blip r:embed="rId15"/>
            <a:stretch>
              <a:fillRect/>
            </a:stretch>
          </a:blipFill>
        </p:spPr>
      </p:sp>
      <p:grpSp>
        <p:nvGrpSpPr>
          <p:cNvPr id="15" name="Group 15"/>
          <p:cNvGrpSpPr/>
          <p:nvPr/>
        </p:nvGrpSpPr>
        <p:grpSpPr>
          <a:xfrm>
            <a:off x="2386247" y="9258300"/>
            <a:ext cx="14020191" cy="1471950"/>
            <a:chOff x="0" y="0"/>
            <a:chExt cx="18693587" cy="1962600"/>
          </a:xfrm>
        </p:grpSpPr>
        <p:sp>
          <p:nvSpPr>
            <p:cNvPr id="16" name="Freeform 16"/>
            <p:cNvSpPr/>
            <p:nvPr/>
          </p:nvSpPr>
          <p:spPr>
            <a:xfrm>
              <a:off x="0" y="0"/>
              <a:ext cx="18693588" cy="1962600"/>
            </a:xfrm>
            <a:custGeom>
              <a:avLst/>
              <a:gdLst/>
              <a:ahLst/>
              <a:cxnLst/>
              <a:rect l="l" t="t" r="r" b="b"/>
              <a:pathLst>
                <a:path w="18693588" h="1962600">
                  <a:moveTo>
                    <a:pt x="0" y="0"/>
                  </a:moveTo>
                  <a:lnTo>
                    <a:pt x="18693588" y="0"/>
                  </a:lnTo>
                  <a:lnTo>
                    <a:pt x="18693588" y="1962600"/>
                  </a:lnTo>
                  <a:lnTo>
                    <a:pt x="0" y="1962600"/>
                  </a:lnTo>
                  <a:close/>
                </a:path>
              </a:pathLst>
            </a:custGeom>
            <a:solidFill>
              <a:srgbClr val="000000">
                <a:alpha val="0"/>
              </a:srgbClr>
            </a:solidFill>
          </p:spPr>
        </p:sp>
        <p:sp>
          <p:nvSpPr>
            <p:cNvPr id="17" name="TextBox 17"/>
            <p:cNvSpPr txBox="1"/>
            <p:nvPr/>
          </p:nvSpPr>
          <p:spPr>
            <a:xfrm>
              <a:off x="0" y="-85725"/>
              <a:ext cx="18693587" cy="2048325"/>
            </a:xfrm>
            <a:prstGeom prst="rect">
              <a:avLst/>
            </a:prstGeom>
          </p:spPr>
          <p:txBody>
            <a:bodyPr lIns="0" tIns="0" rIns="0" bIns="0" rtlCol="0" anchor="t"/>
            <a:lstStyle/>
            <a:p>
              <a:pPr algn="ctr">
                <a:lnSpc>
                  <a:spcPts val="2800"/>
                </a:lnSpc>
              </a:pPr>
              <a:r>
                <a:rPr lang="en-US" sz="2000">
                  <a:solidFill>
                    <a:srgbClr val="000000"/>
                  </a:solidFill>
                  <a:latin typeface="Avenir"/>
                  <a:ea typeface="Avenir"/>
                  <a:cs typeface="Avenir"/>
                  <a:sym typeface="Avenir"/>
                </a:rPr>
                <a:t>Panel Discussion &amp; Stakeholder Dialogue </a:t>
              </a:r>
            </a:p>
            <a:p>
              <a:pPr algn="ctr">
                <a:lnSpc>
                  <a:spcPts val="2800"/>
                </a:lnSpc>
              </a:pPr>
              <a:r>
                <a:rPr lang="en-US" sz="2000">
                  <a:solidFill>
                    <a:srgbClr val="000000"/>
                  </a:solidFill>
                  <a:latin typeface="Avenir"/>
                  <a:ea typeface="Avenir"/>
                  <a:cs typeface="Avenir"/>
                  <a:sym typeface="Avenir"/>
                </a:rPr>
                <a:t>22nd December 2024, IIM Ahmedabad</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7" name="Group 7"/>
          <p:cNvGrpSpPr/>
          <p:nvPr/>
        </p:nvGrpSpPr>
        <p:grpSpPr>
          <a:xfrm>
            <a:off x="14829894" y="314107"/>
            <a:ext cx="3153088" cy="1339142"/>
            <a:chOff x="0" y="0"/>
            <a:chExt cx="4204117" cy="1785523"/>
          </a:xfrm>
        </p:grpSpPr>
        <p:sp>
          <p:nvSpPr>
            <p:cNvPr id="8" name="Freeform 8"/>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2"/>
              <a:stretch>
                <a:fillRect l="-7249" r="-7250" b="-1"/>
              </a:stretch>
            </a:blipFill>
          </p:spPr>
        </p:sp>
      </p:grpSp>
      <p:grpSp>
        <p:nvGrpSpPr>
          <p:cNvPr id="9" name="Group 9"/>
          <p:cNvGrpSpPr/>
          <p:nvPr/>
        </p:nvGrpSpPr>
        <p:grpSpPr>
          <a:xfrm>
            <a:off x="1925337" y="1755436"/>
            <a:ext cx="13780370" cy="1063320"/>
            <a:chOff x="0" y="0"/>
            <a:chExt cx="18373827" cy="1417760"/>
          </a:xfrm>
        </p:grpSpPr>
        <p:sp>
          <p:nvSpPr>
            <p:cNvPr id="10" name="Freeform 10"/>
            <p:cNvSpPr/>
            <p:nvPr/>
          </p:nvSpPr>
          <p:spPr>
            <a:xfrm>
              <a:off x="0" y="0"/>
              <a:ext cx="18373827" cy="1417760"/>
            </a:xfrm>
            <a:custGeom>
              <a:avLst/>
              <a:gdLst/>
              <a:ahLst/>
              <a:cxnLst/>
              <a:rect l="l" t="t" r="r" b="b"/>
              <a:pathLst>
                <a:path w="18373827" h="1417760">
                  <a:moveTo>
                    <a:pt x="0" y="0"/>
                  </a:moveTo>
                  <a:lnTo>
                    <a:pt x="18373827" y="0"/>
                  </a:lnTo>
                  <a:lnTo>
                    <a:pt x="18373827" y="1417760"/>
                  </a:lnTo>
                  <a:lnTo>
                    <a:pt x="0" y="1417760"/>
                  </a:lnTo>
                  <a:close/>
                </a:path>
              </a:pathLst>
            </a:custGeom>
            <a:solidFill>
              <a:srgbClr val="000000">
                <a:alpha val="0"/>
              </a:srgbClr>
            </a:solidFill>
          </p:spPr>
        </p:sp>
        <p:sp>
          <p:nvSpPr>
            <p:cNvPr id="11" name="TextBox 11"/>
            <p:cNvSpPr txBox="1"/>
            <p:nvPr/>
          </p:nvSpPr>
          <p:spPr>
            <a:xfrm>
              <a:off x="0" y="-228600"/>
              <a:ext cx="18373827" cy="1646360"/>
            </a:xfrm>
            <a:prstGeom prst="rect">
              <a:avLst/>
            </a:prstGeom>
          </p:spPr>
          <p:txBody>
            <a:bodyPr lIns="0" tIns="0" rIns="0" bIns="0" rtlCol="0" anchor="t"/>
            <a:lstStyle/>
            <a:p>
              <a:pPr algn="ctr">
                <a:lnSpc>
                  <a:spcPts val="8119"/>
                </a:lnSpc>
              </a:pPr>
              <a:r>
                <a:rPr lang="en-US" sz="5800" b="1">
                  <a:solidFill>
                    <a:srgbClr val="000000"/>
                  </a:solidFill>
                  <a:latin typeface="Avenir Bold"/>
                  <a:ea typeface="Avenir Bold"/>
                  <a:cs typeface="Avenir Bold"/>
                  <a:sym typeface="Avenir Bold"/>
                </a:rPr>
                <a:t>Key Challenges</a:t>
              </a:r>
            </a:p>
          </p:txBody>
        </p:sp>
      </p:grpSp>
      <p:sp>
        <p:nvSpPr>
          <p:cNvPr id="12" name="Freeform 12"/>
          <p:cNvSpPr/>
          <p:nvPr/>
        </p:nvSpPr>
        <p:spPr>
          <a:xfrm>
            <a:off x="375670" y="3058191"/>
            <a:ext cx="14968566" cy="6743754"/>
          </a:xfrm>
          <a:custGeom>
            <a:avLst/>
            <a:gdLst/>
            <a:ahLst/>
            <a:cxnLst/>
            <a:rect l="l" t="t" r="r" b="b"/>
            <a:pathLst>
              <a:path w="14968566" h="6743754">
                <a:moveTo>
                  <a:pt x="0" y="0"/>
                </a:moveTo>
                <a:lnTo>
                  <a:pt x="14968567" y="0"/>
                </a:lnTo>
                <a:lnTo>
                  <a:pt x="14968567" y="6743754"/>
                </a:lnTo>
                <a:lnTo>
                  <a:pt x="0" y="6743754"/>
                </a:lnTo>
                <a:lnTo>
                  <a:pt x="0" y="0"/>
                </a:lnTo>
                <a:close/>
              </a:path>
            </a:pathLst>
          </a:custGeom>
          <a:blipFill>
            <a:blip r:embed="rId13"/>
            <a:stretch>
              <a:fillRect t="-24853"/>
            </a:stretch>
          </a:blipFill>
        </p:spPr>
      </p:sp>
      <p:sp>
        <p:nvSpPr>
          <p:cNvPr id="13" name="TextBox 13"/>
          <p:cNvSpPr txBox="1"/>
          <p:nvPr/>
        </p:nvSpPr>
        <p:spPr>
          <a:xfrm>
            <a:off x="4453878" y="2771131"/>
            <a:ext cx="9069437" cy="349249"/>
          </a:xfrm>
          <a:prstGeom prst="rect">
            <a:avLst/>
          </a:prstGeom>
        </p:spPr>
        <p:txBody>
          <a:bodyPr lIns="0" tIns="0" rIns="0" bIns="0" rtlCol="0" anchor="t">
            <a:spAutoFit/>
          </a:bodyPr>
          <a:lstStyle/>
          <a:p>
            <a:pPr algn="ctr">
              <a:lnSpc>
                <a:spcPts val="2800"/>
              </a:lnSpc>
              <a:spcBef>
                <a:spcPct val="0"/>
              </a:spcBef>
            </a:pPr>
            <a:r>
              <a:rPr lang="en-US" sz="2000" b="1">
                <a:solidFill>
                  <a:srgbClr val="000000"/>
                </a:solidFill>
                <a:latin typeface="Canva Sans Bold"/>
                <a:ea typeface="Canva Sans Bold"/>
                <a:cs typeface="Canva Sans Bold"/>
                <a:sym typeface="Canva Sans Bold"/>
              </a:rPr>
              <a:t>Career Lifecycle Challenges: Systemic Barriers to Women's Advancement</a:t>
            </a:r>
          </a:p>
        </p:txBody>
      </p:sp>
      <p:sp>
        <p:nvSpPr>
          <p:cNvPr id="14" name="TextBox 14"/>
          <p:cNvSpPr txBox="1"/>
          <p:nvPr/>
        </p:nvSpPr>
        <p:spPr>
          <a:xfrm>
            <a:off x="14789378" y="4267836"/>
            <a:ext cx="3193604" cy="4990464"/>
          </a:xfrm>
          <a:prstGeom prst="rect">
            <a:avLst/>
          </a:prstGeom>
        </p:spPr>
        <p:txBody>
          <a:bodyPr lIns="0" tIns="0" rIns="0" bIns="0" rtlCol="0" anchor="t">
            <a:spAutoFit/>
          </a:bodyPr>
          <a:lstStyle/>
          <a:p>
            <a:pPr algn="ctr">
              <a:lnSpc>
                <a:spcPts val="2660"/>
              </a:lnSpc>
              <a:spcBef>
                <a:spcPct val="0"/>
              </a:spcBef>
            </a:pPr>
            <a:r>
              <a:rPr lang="en-US" sz="1900">
                <a:solidFill>
                  <a:srgbClr val="000000"/>
                </a:solidFill>
                <a:latin typeface="Canva Sans"/>
                <a:ea typeface="Canva Sans"/>
                <a:cs typeface="Canva Sans"/>
                <a:sym typeface="Canva Sans"/>
              </a:rPr>
              <a:t>Women in agribusiness experience interconnected challenges across their career journey—from limited mentorship during education-to-career transitions and mid-career advancement opportunities, through family-related career pauses and leadership pathways — highlighting areas where targeted support could enhance professional development</a:t>
            </a:r>
          </a:p>
        </p:txBody>
      </p:sp>
      <p:sp>
        <p:nvSpPr>
          <p:cNvPr id="15" name="Freeform 15"/>
          <p:cNvSpPr/>
          <p:nvPr/>
        </p:nvSpPr>
        <p:spPr>
          <a:xfrm>
            <a:off x="13078483" y="529306"/>
            <a:ext cx="1751411" cy="944478"/>
          </a:xfrm>
          <a:custGeom>
            <a:avLst/>
            <a:gdLst/>
            <a:ahLst/>
            <a:cxnLst/>
            <a:rect l="l" t="t" r="r" b="b"/>
            <a:pathLst>
              <a:path w="1751411" h="944478">
                <a:moveTo>
                  <a:pt x="0" y="0"/>
                </a:moveTo>
                <a:lnTo>
                  <a:pt x="1751411" y="0"/>
                </a:lnTo>
                <a:lnTo>
                  <a:pt x="1751411" y="944478"/>
                </a:lnTo>
                <a:lnTo>
                  <a:pt x="0" y="944478"/>
                </a:lnTo>
                <a:lnTo>
                  <a:pt x="0" y="0"/>
                </a:lnTo>
                <a:close/>
              </a:path>
            </a:pathLst>
          </a:custGeom>
          <a:blipFill>
            <a:blip r:embed="rId14"/>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0"/>
        </a:solidFill>
        <a:effectLst/>
      </p:bgPr>
    </p:bg>
    <p:spTree>
      <p:nvGrpSpPr>
        <p:cNvPr id="1" name=""/>
        <p:cNvGrpSpPr/>
        <p:nvPr/>
      </p:nvGrpSpPr>
      <p:grpSpPr>
        <a:xfrm>
          <a:off x="0" y="0"/>
          <a:ext cx="0" cy="0"/>
          <a:chOff x="0" y="0"/>
          <a:chExt cx="0" cy="0"/>
        </a:xfrm>
      </p:grpSpPr>
      <p:sp>
        <p:nvSpPr>
          <p:cNvPr id="2" name="Freeform 2"/>
          <p:cNvSpPr/>
          <p:nvPr/>
        </p:nvSpPr>
        <p:spPr>
          <a:xfrm>
            <a:off x="1649854" y="1213395"/>
            <a:ext cx="15825835" cy="8902032"/>
          </a:xfrm>
          <a:custGeom>
            <a:avLst/>
            <a:gdLst/>
            <a:ahLst/>
            <a:cxnLst/>
            <a:rect l="l" t="t" r="r" b="b"/>
            <a:pathLst>
              <a:path w="15825835" h="8902032">
                <a:moveTo>
                  <a:pt x="0" y="0"/>
                </a:moveTo>
                <a:lnTo>
                  <a:pt x="15825835" y="0"/>
                </a:lnTo>
                <a:lnTo>
                  <a:pt x="15825835" y="8902032"/>
                </a:lnTo>
                <a:lnTo>
                  <a:pt x="0" y="8902032"/>
                </a:lnTo>
                <a:lnTo>
                  <a:pt x="0" y="0"/>
                </a:lnTo>
                <a:close/>
              </a:path>
            </a:pathLst>
          </a:custGeom>
          <a:blipFill>
            <a:blip r:embed="rId2"/>
            <a:stretch>
              <a:fillRect/>
            </a:stretch>
          </a:blipFill>
        </p:spPr>
      </p:sp>
      <p:sp>
        <p:nvSpPr>
          <p:cNvPr id="3" name="Freeform 3"/>
          <p:cNvSpPr/>
          <p:nvPr/>
        </p:nvSpPr>
        <p:spPr>
          <a:xfrm>
            <a:off x="-102320" y="171232"/>
            <a:ext cx="2630734" cy="259447"/>
          </a:xfrm>
          <a:custGeom>
            <a:avLst/>
            <a:gdLst/>
            <a:ahLst/>
            <a:cxnLst/>
            <a:rect l="l" t="t" r="r" b="b"/>
            <a:pathLst>
              <a:path w="2630734" h="259447">
                <a:moveTo>
                  <a:pt x="0" y="0"/>
                </a:moveTo>
                <a:lnTo>
                  <a:pt x="2630733" y="0"/>
                </a:lnTo>
                <a:lnTo>
                  <a:pt x="2630733" y="259447"/>
                </a:lnTo>
                <a:lnTo>
                  <a:pt x="0" y="2594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237411" y="624996"/>
            <a:ext cx="1898460" cy="259447"/>
          </a:xfrm>
          <a:custGeom>
            <a:avLst/>
            <a:gdLst/>
            <a:ahLst/>
            <a:cxnLst/>
            <a:rect l="l" t="t" r="r" b="b"/>
            <a:pathLst>
              <a:path w="1898460" h="259447">
                <a:moveTo>
                  <a:pt x="0" y="0"/>
                </a:moveTo>
                <a:lnTo>
                  <a:pt x="1898460" y="0"/>
                </a:lnTo>
                <a:lnTo>
                  <a:pt x="1898460" y="259447"/>
                </a:lnTo>
                <a:lnTo>
                  <a:pt x="0" y="259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634854" y="1082330"/>
            <a:ext cx="3185998" cy="262131"/>
          </a:xfrm>
          <a:custGeom>
            <a:avLst/>
            <a:gdLst/>
            <a:ahLst/>
            <a:cxnLst/>
            <a:rect l="l" t="t" r="r" b="b"/>
            <a:pathLst>
              <a:path w="3185998" h="262131">
                <a:moveTo>
                  <a:pt x="0" y="0"/>
                </a:moveTo>
                <a:lnTo>
                  <a:pt x="3185998" y="0"/>
                </a:lnTo>
                <a:lnTo>
                  <a:pt x="3185998" y="262131"/>
                </a:lnTo>
                <a:lnTo>
                  <a:pt x="0" y="262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4078" y="624996"/>
            <a:ext cx="1309331" cy="261232"/>
          </a:xfrm>
          <a:custGeom>
            <a:avLst/>
            <a:gdLst/>
            <a:ahLst/>
            <a:cxnLst/>
            <a:rect l="l" t="t" r="r" b="b"/>
            <a:pathLst>
              <a:path w="1309331" h="261232">
                <a:moveTo>
                  <a:pt x="0" y="0"/>
                </a:moveTo>
                <a:lnTo>
                  <a:pt x="1309331" y="0"/>
                </a:lnTo>
                <a:lnTo>
                  <a:pt x="1309331" y="261232"/>
                </a:lnTo>
                <a:lnTo>
                  <a:pt x="0" y="2612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72177" y="10041380"/>
            <a:ext cx="18901883" cy="442045"/>
          </a:xfrm>
          <a:custGeom>
            <a:avLst/>
            <a:gdLst/>
            <a:ahLst/>
            <a:cxnLst/>
            <a:rect l="l" t="t" r="r" b="b"/>
            <a:pathLst>
              <a:path w="18901883" h="442045">
                <a:moveTo>
                  <a:pt x="0" y="0"/>
                </a:moveTo>
                <a:lnTo>
                  <a:pt x="18901884" y="0"/>
                </a:lnTo>
                <a:lnTo>
                  <a:pt x="18901884" y="442045"/>
                </a:lnTo>
                <a:lnTo>
                  <a:pt x="0" y="4420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8" name="Group 8"/>
          <p:cNvGrpSpPr/>
          <p:nvPr/>
        </p:nvGrpSpPr>
        <p:grpSpPr>
          <a:xfrm>
            <a:off x="14829894" y="314107"/>
            <a:ext cx="3153088" cy="1339142"/>
            <a:chOff x="0" y="0"/>
            <a:chExt cx="4204117" cy="1785523"/>
          </a:xfrm>
        </p:grpSpPr>
        <p:sp>
          <p:nvSpPr>
            <p:cNvPr id="9" name="Freeform 9"/>
            <p:cNvSpPr/>
            <p:nvPr/>
          </p:nvSpPr>
          <p:spPr>
            <a:xfrm>
              <a:off x="0" y="0"/>
              <a:ext cx="4204081" cy="1785493"/>
            </a:xfrm>
            <a:custGeom>
              <a:avLst/>
              <a:gdLst/>
              <a:ahLst/>
              <a:cxnLst/>
              <a:rect l="l" t="t" r="r" b="b"/>
              <a:pathLst>
                <a:path w="4204081" h="1785493">
                  <a:moveTo>
                    <a:pt x="0" y="0"/>
                  </a:moveTo>
                  <a:lnTo>
                    <a:pt x="4204081" y="0"/>
                  </a:lnTo>
                  <a:lnTo>
                    <a:pt x="4204081" y="1785493"/>
                  </a:lnTo>
                  <a:lnTo>
                    <a:pt x="0" y="1785493"/>
                  </a:lnTo>
                  <a:lnTo>
                    <a:pt x="0" y="0"/>
                  </a:lnTo>
                  <a:close/>
                </a:path>
              </a:pathLst>
            </a:custGeom>
            <a:blipFill>
              <a:blip r:embed="rId13"/>
              <a:stretch>
                <a:fillRect l="-7249" r="-7250" b="-1"/>
              </a:stretch>
            </a:blipFill>
          </p:spPr>
        </p:sp>
      </p:grpSp>
      <p:grpSp>
        <p:nvGrpSpPr>
          <p:cNvPr id="10" name="Group 10"/>
          <p:cNvGrpSpPr/>
          <p:nvPr/>
        </p:nvGrpSpPr>
        <p:grpSpPr>
          <a:xfrm>
            <a:off x="2186641" y="452018"/>
            <a:ext cx="13780370" cy="1063320"/>
            <a:chOff x="0" y="0"/>
            <a:chExt cx="18373827" cy="1417760"/>
          </a:xfrm>
        </p:grpSpPr>
        <p:sp>
          <p:nvSpPr>
            <p:cNvPr id="11" name="Freeform 11"/>
            <p:cNvSpPr/>
            <p:nvPr/>
          </p:nvSpPr>
          <p:spPr>
            <a:xfrm>
              <a:off x="0" y="0"/>
              <a:ext cx="18373827" cy="1417760"/>
            </a:xfrm>
            <a:custGeom>
              <a:avLst/>
              <a:gdLst/>
              <a:ahLst/>
              <a:cxnLst/>
              <a:rect l="l" t="t" r="r" b="b"/>
              <a:pathLst>
                <a:path w="18373827" h="1417760">
                  <a:moveTo>
                    <a:pt x="0" y="0"/>
                  </a:moveTo>
                  <a:lnTo>
                    <a:pt x="18373827" y="0"/>
                  </a:lnTo>
                  <a:lnTo>
                    <a:pt x="18373827" y="1417760"/>
                  </a:lnTo>
                  <a:lnTo>
                    <a:pt x="0" y="1417760"/>
                  </a:lnTo>
                  <a:close/>
                </a:path>
              </a:pathLst>
            </a:custGeom>
            <a:solidFill>
              <a:srgbClr val="000000">
                <a:alpha val="0"/>
              </a:srgbClr>
            </a:solidFill>
          </p:spPr>
        </p:sp>
        <p:sp>
          <p:nvSpPr>
            <p:cNvPr id="12" name="TextBox 12"/>
            <p:cNvSpPr txBox="1"/>
            <p:nvPr/>
          </p:nvSpPr>
          <p:spPr>
            <a:xfrm>
              <a:off x="0" y="-228600"/>
              <a:ext cx="18373827" cy="1646360"/>
            </a:xfrm>
            <a:prstGeom prst="rect">
              <a:avLst/>
            </a:prstGeom>
          </p:spPr>
          <p:txBody>
            <a:bodyPr lIns="0" tIns="0" rIns="0" bIns="0" rtlCol="0" anchor="t"/>
            <a:lstStyle/>
            <a:p>
              <a:pPr algn="ctr">
                <a:lnSpc>
                  <a:spcPts val="8119"/>
                </a:lnSpc>
              </a:pPr>
              <a:r>
                <a:rPr lang="en-US" sz="5800" b="1">
                  <a:solidFill>
                    <a:srgbClr val="000000"/>
                  </a:solidFill>
                  <a:latin typeface="Avenir Bold"/>
                  <a:ea typeface="Avenir Bold"/>
                  <a:cs typeface="Avenir Bold"/>
                  <a:sym typeface="Avenir Bold"/>
                </a:rPr>
                <a:t>Barriers and Enablers</a:t>
              </a:r>
            </a:p>
          </p:txBody>
        </p:sp>
      </p:grpSp>
      <p:sp>
        <p:nvSpPr>
          <p:cNvPr id="13" name="Freeform 13"/>
          <p:cNvSpPr/>
          <p:nvPr/>
        </p:nvSpPr>
        <p:spPr>
          <a:xfrm>
            <a:off x="13744148" y="641634"/>
            <a:ext cx="1268553" cy="684089"/>
          </a:xfrm>
          <a:custGeom>
            <a:avLst/>
            <a:gdLst/>
            <a:ahLst/>
            <a:cxnLst/>
            <a:rect l="l" t="t" r="r" b="b"/>
            <a:pathLst>
              <a:path w="1268553" h="684089">
                <a:moveTo>
                  <a:pt x="0" y="0"/>
                </a:moveTo>
                <a:lnTo>
                  <a:pt x="1268553" y="0"/>
                </a:lnTo>
                <a:lnTo>
                  <a:pt x="1268553" y="684088"/>
                </a:lnTo>
                <a:lnTo>
                  <a:pt x="0" y="684088"/>
                </a:lnTo>
                <a:lnTo>
                  <a:pt x="0" y="0"/>
                </a:lnTo>
                <a:close/>
              </a:path>
            </a:pathLst>
          </a:custGeom>
          <a:blipFill>
            <a:blip r:embed="rId14"/>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GAVL</dc:title>
  <cp:lastModifiedBy>Vidya Vemireddy</cp:lastModifiedBy>
  <cp:revision>2</cp:revision>
  <dcterms:created xsi:type="dcterms:W3CDTF">2006-08-16T00:00:00Z</dcterms:created>
  <dcterms:modified xsi:type="dcterms:W3CDTF">2025-03-21T06:45:15Z</dcterms:modified>
  <dc:identifier>DAGiRdHNAv4</dc:identifier>
</cp:coreProperties>
</file>