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8288000" cy="10287000"/>
  <p:notesSz cx="6858000" cy="9144000"/>
  <p:embeddedFontLst>
    <p:embeddedFont>
      <p:font typeface="Laguna Bold" charset="1" panose="02000803080000020004"/>
      <p:regular r:id="rId24"/>
    </p:embeddedFont>
    <p:embeddedFont>
      <p:font typeface="Cormorant Garamond Bold" charset="1" panose="00000800000000000000"/>
      <p:regular r:id="rId25"/>
    </p:embeddedFont>
    <p:embeddedFont>
      <p:font typeface="Merriweather Bold" charset="1" panose="00000800000000000000"/>
      <p:regular r:id="rId26"/>
    </p:embeddedFont>
    <p:embeddedFont>
      <p:font typeface="Helvetica World" charset="1" panose="020B0500040000020004"/>
      <p:regular r:id="rId27"/>
    </p:embeddedFont>
    <p:embeddedFont>
      <p:font typeface="DM Sans Bold" charset="1" panose="00000000000000000000"/>
      <p:regular r:id="rId28"/>
    </p:embeddedFont>
    <p:embeddedFont>
      <p:font typeface="DM Sans" charset="1" panose="00000000000000000000"/>
      <p:regular r:id="rId29"/>
    </p:embeddedFont>
    <p:embeddedFont>
      <p:font typeface="Glacial Indifference Bold" charset="1" panose="00000800000000000000"/>
      <p:regular r:id="rId30"/>
    </p:embeddedFont>
    <p:embeddedFont>
      <p:font typeface="Calibri (MS) Bold" charset="1" panose="020F0702030404030204"/>
      <p:regular r:id="rId31"/>
    </p:embeddedFont>
    <p:embeddedFont>
      <p:font typeface="Canva Sans" charset="1" panose="020B0503030501040103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jpe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png" Type="http://schemas.openxmlformats.org/officeDocument/2006/relationships/image"/><Relationship Id="rId4" Target="../media/image12.png" Type="http://schemas.openxmlformats.org/officeDocument/2006/relationships/image"/><Relationship Id="rId5" Target="../media/image1.png" Type="http://schemas.openxmlformats.org/officeDocument/2006/relationships/image"/><Relationship Id="rId6" Target="../media/image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3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.png" Type="http://schemas.openxmlformats.org/officeDocument/2006/relationships/image"/><Relationship Id="rId8" Target="../media/image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1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8.png" Type="http://schemas.openxmlformats.org/officeDocument/2006/relationships/image"/><Relationship Id="rId4" Target="../media/image19.png" Type="http://schemas.openxmlformats.org/officeDocument/2006/relationships/image"/><Relationship Id="rId5" Target="../media/image1.png" Type="http://schemas.openxmlformats.org/officeDocument/2006/relationships/image"/><Relationship Id="rId6" Target="../media/image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png" Type="http://schemas.openxmlformats.org/officeDocument/2006/relationships/image"/><Relationship Id="rId12" Target="../media/image1.png" Type="http://schemas.openxmlformats.org/officeDocument/2006/relationships/image"/><Relationship Id="rId13" Target="../media/image2.svg" Type="http://schemas.openxmlformats.org/officeDocument/2006/relationships/image"/><Relationship Id="rId2" Target="../media/image10.png" Type="http://schemas.openxmlformats.org/officeDocument/2006/relationships/image"/><Relationship Id="rId3" Target="../media/image20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png" Type="http://schemas.openxmlformats.org/officeDocument/2006/relationships/image"/><Relationship Id="rId7" Target="../media/image24.png" Type="http://schemas.openxmlformats.org/officeDocument/2006/relationships/image"/><Relationship Id="rId8" Target="../media/image25.pn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29.pn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3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31.png" Type="http://schemas.openxmlformats.org/officeDocument/2006/relationships/image"/><Relationship Id="rId4" Target="../media/image13.png" Type="http://schemas.openxmlformats.org/officeDocument/2006/relationships/image"/><Relationship Id="rId5" Target="../media/image32.png" Type="http://schemas.openxmlformats.org/officeDocument/2006/relationships/image"/><Relationship Id="rId6" Target="../media/image15.png" Type="http://schemas.openxmlformats.org/officeDocument/2006/relationships/image"/><Relationship Id="rId7" Target="../media/image1.png" Type="http://schemas.openxmlformats.org/officeDocument/2006/relationships/image"/><Relationship Id="rId8" Target="../media/image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33.png" Type="http://schemas.openxmlformats.org/officeDocument/2006/relationships/image"/><Relationship Id="rId4" Target="../media/image34.png" Type="http://schemas.openxmlformats.org/officeDocument/2006/relationships/image"/><Relationship Id="rId5" Target="../media/image35.pn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36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37.pn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38.png" Type="http://schemas.openxmlformats.org/officeDocument/2006/relationships/image"/><Relationship Id="rId4" Target="../media/image39.png" Type="http://schemas.openxmlformats.org/officeDocument/2006/relationships/image"/><Relationship Id="rId5" Target="../media/image40.png" Type="http://schemas.openxmlformats.org/officeDocument/2006/relationships/image"/><Relationship Id="rId6" Target="../media/image41.png" Type="http://schemas.openxmlformats.org/officeDocument/2006/relationships/image"/><Relationship Id="rId7" Target="../media/image1.png" Type="http://schemas.openxmlformats.org/officeDocument/2006/relationships/image"/><Relationship Id="rId8" Target="../media/image2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42.png" Type="http://schemas.openxmlformats.org/officeDocument/2006/relationships/image"/><Relationship Id="rId4" Target="../media/image43.png" Type="http://schemas.openxmlformats.org/officeDocument/2006/relationships/image"/><Relationship Id="rId5" Target="../media/image1.png" Type="http://schemas.openxmlformats.org/officeDocument/2006/relationships/image"/><Relationship Id="rId6" Target="../media/image2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Relationship Id="rId4" Target="../media/image3.png" Type="http://schemas.openxmlformats.org/officeDocument/2006/relationships/image"/><Relationship Id="rId5" Target="../media/image1.png" Type="http://schemas.openxmlformats.org/officeDocument/2006/relationships/image"/><Relationship Id="rId6" Target="../media/image2.svg" Type="http://schemas.openxmlformats.org/officeDocument/2006/relationships/image"/><Relationship Id="rId7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2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56689" y="9666151"/>
            <a:ext cx="18611593" cy="626852"/>
          </a:xfrm>
          <a:custGeom>
            <a:avLst/>
            <a:gdLst/>
            <a:ahLst/>
            <a:cxnLst/>
            <a:rect r="r" b="b" t="t" l="l"/>
            <a:pathLst>
              <a:path h="626852" w="18611593">
                <a:moveTo>
                  <a:pt x="0" y="0"/>
                </a:moveTo>
                <a:lnTo>
                  <a:pt x="18611594" y="0"/>
                </a:lnTo>
                <a:lnTo>
                  <a:pt x="18611594" y="626852"/>
                </a:lnTo>
                <a:lnTo>
                  <a:pt x="0" y="62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797591" y="0"/>
            <a:ext cx="2413404" cy="2027406"/>
            <a:chOff x="0" y="0"/>
            <a:chExt cx="4278554" cy="359424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278592" cy="3594141"/>
            </a:xfrm>
            <a:custGeom>
              <a:avLst/>
              <a:gdLst/>
              <a:ahLst/>
              <a:cxnLst/>
              <a:rect r="r" b="b" t="t" l="l"/>
              <a:pathLst>
                <a:path h="3594141" w="4278592">
                  <a:moveTo>
                    <a:pt x="0" y="0"/>
                  </a:moveTo>
                  <a:lnTo>
                    <a:pt x="4278592" y="0"/>
                  </a:lnTo>
                  <a:lnTo>
                    <a:pt x="4278592" y="3594141"/>
                  </a:lnTo>
                  <a:lnTo>
                    <a:pt x="0" y="35941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81" t="0" r="-280" b="-1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5836291" y="134740"/>
            <a:ext cx="1165165" cy="1602974"/>
            <a:chOff x="0" y="0"/>
            <a:chExt cx="1086815" cy="149518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86866" cy="1495171"/>
            </a:xfrm>
            <a:custGeom>
              <a:avLst/>
              <a:gdLst/>
              <a:ahLst/>
              <a:cxnLst/>
              <a:rect r="r" b="b" t="t" l="l"/>
              <a:pathLst>
                <a:path h="1495171" w="1086866">
                  <a:moveTo>
                    <a:pt x="0" y="0"/>
                  </a:moveTo>
                  <a:lnTo>
                    <a:pt x="1086866" y="0"/>
                  </a:lnTo>
                  <a:lnTo>
                    <a:pt x="1086866" y="1495171"/>
                  </a:lnTo>
                  <a:lnTo>
                    <a:pt x="0" y="1495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84" t="0" r="-179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7820966" y="294031"/>
            <a:ext cx="4397548" cy="1082859"/>
            <a:chOff x="0" y="0"/>
            <a:chExt cx="5863397" cy="144381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863377" cy="1443863"/>
            </a:xfrm>
            <a:custGeom>
              <a:avLst/>
              <a:gdLst/>
              <a:ahLst/>
              <a:cxnLst/>
              <a:rect r="r" b="b" t="t" l="l"/>
              <a:pathLst>
                <a:path h="1443863" w="5863377">
                  <a:moveTo>
                    <a:pt x="0" y="0"/>
                  </a:moveTo>
                  <a:lnTo>
                    <a:pt x="5863377" y="0"/>
                  </a:lnTo>
                  <a:lnTo>
                    <a:pt x="5863377" y="1443863"/>
                  </a:lnTo>
                  <a:lnTo>
                    <a:pt x="0" y="144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499" r="0" b="-2495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310905" y="494267"/>
            <a:ext cx="9171884" cy="9171884"/>
            <a:chOff x="0" y="0"/>
            <a:chExt cx="558800" cy="558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58800" cy="558800"/>
            </a:xfrm>
            <a:custGeom>
              <a:avLst/>
              <a:gdLst/>
              <a:ahLst/>
              <a:cxnLst/>
              <a:rect r="r" b="b" t="t" l="l"/>
              <a:pathLst>
                <a:path h="558800" w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558800"/>
                  </a:lnTo>
                  <a:lnTo>
                    <a:pt x="0" y="558800"/>
                  </a:lnTo>
                  <a:close/>
                </a:path>
              </a:pathLst>
            </a:custGeom>
            <a:blipFill>
              <a:blip r:embed="rId7"/>
              <a:stretch>
                <a:fillRect l="-25000" t="0" r="-2500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485326" y="3377831"/>
            <a:ext cx="11037404" cy="313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25"/>
              </a:lnSpc>
            </a:pPr>
            <a:r>
              <a:rPr lang="en-US" sz="5604" b="true">
                <a:solidFill>
                  <a:srgbClr val="A0522D"/>
                </a:solidFill>
                <a:latin typeface="Laguna Bold"/>
                <a:ea typeface="Laguna Bold"/>
                <a:cs typeface="Laguna Bold"/>
                <a:sym typeface="Laguna Bold"/>
              </a:rPr>
              <a:t>Strengthening Inclusive Solutions for Resilient and Nutri-Smart Drylands</a:t>
            </a:r>
          </a:p>
          <a:p>
            <a:pPr algn="l">
              <a:lnSpc>
                <a:spcPts val="4203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73822" y="0"/>
            <a:ext cx="2095119" cy="1895387"/>
          </a:xfrm>
          <a:custGeom>
            <a:avLst/>
            <a:gdLst/>
            <a:ahLst/>
            <a:cxnLst/>
            <a:rect r="r" b="b" t="t" l="l"/>
            <a:pathLst>
              <a:path h="1895387" w="2095119">
                <a:moveTo>
                  <a:pt x="0" y="0"/>
                </a:moveTo>
                <a:lnTo>
                  <a:pt x="2095119" y="0"/>
                </a:lnTo>
                <a:lnTo>
                  <a:pt x="2095119" y="1895387"/>
                </a:lnTo>
                <a:lnTo>
                  <a:pt x="0" y="18953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5268" r="0" b="-5268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-194789" y="6780265"/>
            <a:ext cx="8398163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003077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Prof Vidya Vemireddy, Associate Prof, IIMA</a:t>
            </a:r>
          </a:p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003077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Keynote Address | New Delhi | sep 12, 2026 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485326" y="6846940"/>
            <a:ext cx="47625" cy="990600"/>
            <a:chOff x="0" y="0"/>
            <a:chExt cx="25644" cy="533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5644" cy="533400"/>
            </a:xfrm>
            <a:custGeom>
              <a:avLst/>
              <a:gdLst/>
              <a:ahLst/>
              <a:cxnLst/>
              <a:rect r="r" b="b" t="t" l="l"/>
              <a:pathLst>
                <a:path h="533400" w="25644">
                  <a:moveTo>
                    <a:pt x="0" y="0"/>
                  </a:moveTo>
                  <a:lnTo>
                    <a:pt x="25644" y="0"/>
                  </a:lnTo>
                  <a:lnTo>
                    <a:pt x="25644" y="5334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image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022431" y="2985792"/>
            <a:ext cx="1835944" cy="457200"/>
            <a:chOff x="0" y="0"/>
            <a:chExt cx="2447925" cy="609600"/>
          </a:xfrm>
        </p:grpSpPr>
        <p:sp>
          <p:nvSpPr>
            <p:cNvPr name="Freeform 5" id="5" descr="image.png"/>
            <p:cNvSpPr/>
            <p:nvPr/>
          </p:nvSpPr>
          <p:spPr>
            <a:xfrm flipH="false" flipV="false" rot="0">
              <a:off x="0" y="0"/>
              <a:ext cx="2447925" cy="609600"/>
            </a:xfrm>
            <a:custGeom>
              <a:avLst/>
              <a:gdLst/>
              <a:ahLst/>
              <a:cxnLst/>
              <a:rect r="r" b="b" t="t" l="l"/>
              <a:pathLst>
                <a:path h="609600" w="2447925">
                  <a:moveTo>
                    <a:pt x="0" y="0"/>
                  </a:moveTo>
                  <a:lnTo>
                    <a:pt x="2447925" y="0"/>
                  </a:lnTo>
                  <a:lnTo>
                    <a:pt x="2447925" y="609600"/>
                  </a:lnTo>
                  <a:lnTo>
                    <a:pt x="0" y="60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966" r="0" b="-968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8429625" y="5562305"/>
            <a:ext cx="1428750" cy="57150"/>
            <a:chOff x="0" y="0"/>
            <a:chExt cx="1905000" cy="762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05000" cy="76200"/>
            </a:xfrm>
            <a:custGeom>
              <a:avLst/>
              <a:gdLst/>
              <a:ahLst/>
              <a:cxnLst/>
              <a:rect r="r" b="b" t="t" l="l"/>
              <a:pathLst>
                <a:path h="76200" w="1905000">
                  <a:moveTo>
                    <a:pt x="0" y="0"/>
                  </a:moveTo>
                  <a:lnTo>
                    <a:pt x="1905000" y="0"/>
                  </a:lnTo>
                  <a:lnTo>
                    <a:pt x="19050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2725266" y="4052592"/>
            <a:ext cx="12837468" cy="895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20"/>
              </a:lnSpc>
            </a:pPr>
            <a:r>
              <a:rPr lang="en-US" sz="5850" b="true">
                <a:solidFill>
                  <a:srgbClr val="FFFFFF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Context &amp; Vulnerability Landscape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993815" y="5907561"/>
            <a:ext cx="12300370" cy="1172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78"/>
              </a:lnSpc>
            </a:pPr>
            <a:r>
              <a:rPr lang="en-US" sz="2986">
                <a:solidFill>
                  <a:srgbClr val="CBD5E1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Understanding the vital role of dryland ecosystems and the compounding risks of climate change and environmental degradation.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image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12388" y="3256568"/>
            <a:ext cx="8245862" cy="4844444"/>
            <a:chOff x="0" y="0"/>
            <a:chExt cx="10668000" cy="6267450"/>
          </a:xfrm>
        </p:grpSpPr>
        <p:sp>
          <p:nvSpPr>
            <p:cNvPr name="Freeform 5" id="5" descr="image.png"/>
            <p:cNvSpPr/>
            <p:nvPr/>
          </p:nvSpPr>
          <p:spPr>
            <a:xfrm flipH="false" flipV="false" rot="0">
              <a:off x="0" y="0"/>
              <a:ext cx="10668000" cy="6267450"/>
            </a:xfrm>
            <a:custGeom>
              <a:avLst/>
              <a:gdLst/>
              <a:ahLst/>
              <a:cxnLst/>
              <a:rect r="r" b="b" t="t" l="l"/>
              <a:pathLst>
                <a:path h="6267450" w="10668000">
                  <a:moveTo>
                    <a:pt x="0" y="0"/>
                  </a:moveTo>
                  <a:lnTo>
                    <a:pt x="10668000" y="0"/>
                  </a:lnTo>
                  <a:lnTo>
                    <a:pt x="10668000" y="6267450"/>
                  </a:lnTo>
                  <a:lnTo>
                    <a:pt x="0" y="6267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84888" y="3256568"/>
            <a:ext cx="8245862" cy="4844444"/>
            <a:chOff x="0" y="0"/>
            <a:chExt cx="10668000" cy="6267450"/>
          </a:xfrm>
        </p:grpSpPr>
        <p:sp>
          <p:nvSpPr>
            <p:cNvPr name="Freeform 7" id="7" descr="image.png"/>
            <p:cNvSpPr/>
            <p:nvPr/>
          </p:nvSpPr>
          <p:spPr>
            <a:xfrm flipH="false" flipV="false" rot="0">
              <a:off x="0" y="0"/>
              <a:ext cx="10668000" cy="6267450"/>
            </a:xfrm>
            <a:custGeom>
              <a:avLst/>
              <a:gdLst/>
              <a:ahLst/>
              <a:cxnLst/>
              <a:rect r="r" b="b" t="t" l="l"/>
              <a:pathLst>
                <a:path h="6267450" w="10668000">
                  <a:moveTo>
                    <a:pt x="0" y="0"/>
                  </a:moveTo>
                  <a:lnTo>
                    <a:pt x="10668000" y="0"/>
                  </a:lnTo>
                  <a:lnTo>
                    <a:pt x="10668000" y="6267450"/>
                  </a:lnTo>
                  <a:lnTo>
                    <a:pt x="0" y="6267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00188" y="3871912"/>
            <a:ext cx="3950345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09"/>
              </a:lnSpc>
            </a:pPr>
            <a:r>
              <a:rPr lang="en-US" sz="2674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Global &amp; National Scale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28738" y="3871912"/>
            <a:ext cx="57150" cy="400050"/>
            <a:chOff x="0" y="0"/>
            <a:chExt cx="76200" cy="533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6200" cy="533400"/>
            </a:xfrm>
            <a:custGeom>
              <a:avLst/>
              <a:gdLst/>
              <a:ahLst/>
              <a:cxnLst/>
              <a:rect r="r" b="b" t="t" l="l"/>
              <a:pathLst>
                <a:path h="533400" w="76200">
                  <a:moveTo>
                    <a:pt x="0" y="0"/>
                  </a:moveTo>
                  <a:lnTo>
                    <a:pt x="76200" y="0"/>
                  </a:lnTo>
                  <a:lnTo>
                    <a:pt x="76200" y="5334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328738" y="4529137"/>
            <a:ext cx="7058025" cy="82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 b="true">
                <a:solidFill>
                  <a:srgbClr val="334155"/>
                </a:solidFill>
                <a:latin typeface="DM Sans Bold"/>
                <a:ea typeface="DM Sans Bold"/>
                <a:cs typeface="DM Sans Bold"/>
                <a:sym typeface="DM Sans Bold"/>
              </a:rPr>
              <a:t>41% of Global Land:</a:t>
            </a:r>
            <a:r>
              <a:rPr lang="en-US" sz="2025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Drylands account for 44% of cultivated land and up to 60% of world food production.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57312" y="5434012"/>
            <a:ext cx="7058025" cy="741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 b="true">
                <a:solidFill>
                  <a:srgbClr val="334155"/>
                </a:solidFill>
                <a:latin typeface="DM Sans Bold"/>
                <a:ea typeface="DM Sans Bold"/>
                <a:cs typeface="DM Sans Bold"/>
                <a:sym typeface="DM Sans Bold"/>
              </a:rPr>
              <a:t>2 to 3 Billion People:</a:t>
            </a:r>
            <a:r>
              <a:rPr lang="en-US" sz="2025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Depend directly on dryland ecosystems for their daily lives and livelihoods.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28738" y="6330315"/>
            <a:ext cx="7058025" cy="741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 b="true">
                <a:solidFill>
                  <a:srgbClr val="334155"/>
                </a:solidFill>
                <a:latin typeface="DM Sans Bold"/>
                <a:ea typeface="DM Sans Bold"/>
                <a:cs typeface="DM Sans Bold"/>
                <a:sym typeface="DM Sans Bold"/>
              </a:rPr>
              <a:t>Vital Food Base:</a:t>
            </a:r>
            <a:r>
              <a:rPr lang="en-US" sz="2025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Far from marginal, drylands represent the backbone of global and Indian agricultural resilience.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072688" y="3871912"/>
            <a:ext cx="3863429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09"/>
              </a:lnSpc>
            </a:pPr>
            <a:r>
              <a:rPr lang="en-US" sz="2674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The Rajasthan Context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9901238" y="3871912"/>
            <a:ext cx="57150" cy="400050"/>
            <a:chOff x="0" y="0"/>
            <a:chExt cx="76200" cy="5334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6200" cy="533400"/>
            </a:xfrm>
            <a:custGeom>
              <a:avLst/>
              <a:gdLst/>
              <a:ahLst/>
              <a:cxnLst/>
              <a:rect r="r" b="b" t="t" l="l"/>
              <a:pathLst>
                <a:path h="533400" w="76200">
                  <a:moveTo>
                    <a:pt x="0" y="0"/>
                  </a:moveTo>
                  <a:lnTo>
                    <a:pt x="76200" y="0"/>
                  </a:lnTo>
                  <a:lnTo>
                    <a:pt x="76200" y="5334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9929812" y="4464353"/>
            <a:ext cx="7058025" cy="12144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 b="true">
                <a:solidFill>
                  <a:srgbClr val="334155"/>
                </a:solidFill>
                <a:latin typeface="DM Sans Bold"/>
                <a:ea typeface="DM Sans Bold"/>
                <a:cs typeface="DM Sans Bold"/>
                <a:sym typeface="DM Sans Bold"/>
              </a:rPr>
              <a:t>66% Agriculture Dependent:</a:t>
            </a:r>
            <a:r>
              <a:rPr lang="en-US" sz="2025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Over two-thirds of the population relies on agriculture under 15–35 cm annual rainfall.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901238" y="5754990"/>
            <a:ext cx="7058025" cy="82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 b="true">
                <a:solidFill>
                  <a:srgbClr val="334155"/>
                </a:solidFill>
                <a:latin typeface="DM Sans Bold"/>
                <a:ea typeface="DM Sans Bold"/>
                <a:cs typeface="DM Sans Bold"/>
                <a:sym typeface="DM Sans Bold"/>
              </a:rPr>
              <a:t>58% Female Workforce:</a:t>
            </a:r>
            <a:r>
              <a:rPr lang="en-US" sz="2025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Women constitute the vast majority of agricultural field labor in these dryland regions.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929812" y="6672739"/>
            <a:ext cx="7058025" cy="82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 b="true">
                <a:solidFill>
                  <a:srgbClr val="334155"/>
                </a:solidFill>
                <a:latin typeface="DM Sans Bold"/>
                <a:ea typeface="DM Sans Bold"/>
                <a:cs typeface="DM Sans Bold"/>
                <a:sym typeface="DM Sans Bold"/>
              </a:rPr>
              <a:t>Strategic Priority:</a:t>
            </a:r>
            <a:r>
              <a:rPr lang="en-US" sz="2025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Central to India's rural economy, food security, and gender-inclusive growth.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57250" y="714375"/>
            <a:ext cx="17402175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Drylands: Core of Rural Economy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857250" y="1528762"/>
            <a:ext cx="16573500" cy="42862"/>
            <a:chOff x="0" y="0"/>
            <a:chExt cx="22098000" cy="5715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2098000" cy="57150"/>
            </a:xfrm>
            <a:custGeom>
              <a:avLst/>
              <a:gdLst/>
              <a:ahLst/>
              <a:cxnLst/>
              <a:rect r="r" b="b" t="t" l="l"/>
              <a:pathLst>
                <a:path h="57150" w="22098000">
                  <a:moveTo>
                    <a:pt x="0" y="0"/>
                  </a:moveTo>
                  <a:lnTo>
                    <a:pt x="22098000" y="0"/>
                  </a:lnTo>
                  <a:lnTo>
                    <a:pt x="220980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-156689" y="9666151"/>
            <a:ext cx="18611593" cy="626852"/>
          </a:xfrm>
          <a:custGeom>
            <a:avLst/>
            <a:gdLst/>
            <a:ahLst/>
            <a:cxnLst/>
            <a:rect r="r" b="b" t="t" l="l"/>
            <a:pathLst>
              <a:path h="626852" w="18611593">
                <a:moveTo>
                  <a:pt x="0" y="0"/>
                </a:moveTo>
                <a:lnTo>
                  <a:pt x="18611594" y="0"/>
                </a:lnTo>
                <a:lnTo>
                  <a:pt x="18611594" y="626852"/>
                </a:lnTo>
                <a:lnTo>
                  <a:pt x="0" y="6268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1144244" y="2390284"/>
            <a:ext cx="16573500" cy="47625"/>
            <a:chOff x="0" y="0"/>
            <a:chExt cx="22098000" cy="635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2098000" cy="63500"/>
            </a:xfrm>
            <a:custGeom>
              <a:avLst/>
              <a:gdLst/>
              <a:ahLst/>
              <a:cxnLst/>
              <a:rect r="r" b="b" t="t" l="l"/>
              <a:pathLst>
                <a:path h="63500" w="22098000">
                  <a:moveTo>
                    <a:pt x="0" y="0"/>
                  </a:moveTo>
                  <a:lnTo>
                    <a:pt x="22098000" y="0"/>
                  </a:lnTo>
                  <a:lnTo>
                    <a:pt x="22098000" y="63500"/>
                  </a:lnTo>
                  <a:lnTo>
                    <a:pt x="0" y="6350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108" y="0"/>
            <a:ext cx="18288000" cy="10287000"/>
            <a:chOff x="0" y="0"/>
            <a:chExt cx="24384000" cy="13716000"/>
          </a:xfrm>
        </p:grpSpPr>
        <p:sp>
          <p:nvSpPr>
            <p:cNvPr name="Freeform 3" id="3" descr="image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9429750" y="3516287"/>
            <a:ext cx="3857625" cy="2091557"/>
            <a:chOff x="0" y="0"/>
            <a:chExt cx="5143500" cy="2788742"/>
          </a:xfrm>
        </p:grpSpPr>
        <p:sp>
          <p:nvSpPr>
            <p:cNvPr name="Freeform 5" id="5" descr="image.png"/>
            <p:cNvSpPr/>
            <p:nvPr/>
          </p:nvSpPr>
          <p:spPr>
            <a:xfrm flipH="false" flipV="false" rot="0">
              <a:off x="0" y="0"/>
              <a:ext cx="5143500" cy="2788793"/>
            </a:xfrm>
            <a:custGeom>
              <a:avLst/>
              <a:gdLst/>
              <a:ahLst/>
              <a:cxnLst/>
              <a:rect r="r" b="b" t="t" l="l"/>
              <a:pathLst>
                <a:path h="2788793" w="5143500">
                  <a:moveTo>
                    <a:pt x="0" y="0"/>
                  </a:moveTo>
                  <a:lnTo>
                    <a:pt x="5143500" y="0"/>
                  </a:lnTo>
                  <a:lnTo>
                    <a:pt x="5143500" y="2788793"/>
                  </a:lnTo>
                  <a:lnTo>
                    <a:pt x="0" y="2788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08" r="0" b="-20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3573125" y="3516287"/>
            <a:ext cx="3857625" cy="2091557"/>
            <a:chOff x="0" y="0"/>
            <a:chExt cx="5143500" cy="2788742"/>
          </a:xfrm>
        </p:grpSpPr>
        <p:sp>
          <p:nvSpPr>
            <p:cNvPr name="Freeform 7" id="7" descr="image.png"/>
            <p:cNvSpPr/>
            <p:nvPr/>
          </p:nvSpPr>
          <p:spPr>
            <a:xfrm flipH="false" flipV="false" rot="0">
              <a:off x="0" y="0"/>
              <a:ext cx="5143500" cy="2788793"/>
            </a:xfrm>
            <a:custGeom>
              <a:avLst/>
              <a:gdLst/>
              <a:ahLst/>
              <a:cxnLst/>
              <a:rect r="r" b="b" t="t" l="l"/>
              <a:pathLst>
                <a:path h="2788793" w="5143500">
                  <a:moveTo>
                    <a:pt x="0" y="0"/>
                  </a:moveTo>
                  <a:lnTo>
                    <a:pt x="5143500" y="0"/>
                  </a:lnTo>
                  <a:lnTo>
                    <a:pt x="5143500" y="2788793"/>
                  </a:lnTo>
                  <a:lnTo>
                    <a:pt x="0" y="2788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208" r="0" b="-206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9429750" y="5893594"/>
            <a:ext cx="3857625" cy="2091557"/>
            <a:chOff x="0" y="0"/>
            <a:chExt cx="5143500" cy="2788742"/>
          </a:xfrm>
        </p:grpSpPr>
        <p:sp>
          <p:nvSpPr>
            <p:cNvPr name="Freeform 9" id="9" descr="image.png"/>
            <p:cNvSpPr/>
            <p:nvPr/>
          </p:nvSpPr>
          <p:spPr>
            <a:xfrm flipH="false" flipV="false" rot="0">
              <a:off x="0" y="0"/>
              <a:ext cx="5143500" cy="2788793"/>
            </a:xfrm>
            <a:custGeom>
              <a:avLst/>
              <a:gdLst/>
              <a:ahLst/>
              <a:cxnLst/>
              <a:rect r="r" b="b" t="t" l="l"/>
              <a:pathLst>
                <a:path h="2788793" w="5143500">
                  <a:moveTo>
                    <a:pt x="0" y="0"/>
                  </a:moveTo>
                  <a:lnTo>
                    <a:pt x="5143500" y="0"/>
                  </a:lnTo>
                  <a:lnTo>
                    <a:pt x="5143500" y="2788793"/>
                  </a:lnTo>
                  <a:lnTo>
                    <a:pt x="0" y="2788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208" r="0" b="-206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573125" y="5893594"/>
            <a:ext cx="3857625" cy="2091557"/>
            <a:chOff x="0" y="0"/>
            <a:chExt cx="5143500" cy="2788742"/>
          </a:xfrm>
        </p:grpSpPr>
        <p:sp>
          <p:nvSpPr>
            <p:cNvPr name="Freeform 11" id="11" descr="image.png"/>
            <p:cNvSpPr/>
            <p:nvPr/>
          </p:nvSpPr>
          <p:spPr>
            <a:xfrm flipH="false" flipV="false" rot="0">
              <a:off x="0" y="0"/>
              <a:ext cx="5143500" cy="2788793"/>
            </a:xfrm>
            <a:custGeom>
              <a:avLst/>
              <a:gdLst/>
              <a:ahLst/>
              <a:cxnLst/>
              <a:rect r="r" b="b" t="t" l="l"/>
              <a:pathLst>
                <a:path h="2788793" w="5143500">
                  <a:moveTo>
                    <a:pt x="0" y="0"/>
                  </a:moveTo>
                  <a:lnTo>
                    <a:pt x="5143500" y="0"/>
                  </a:lnTo>
                  <a:lnTo>
                    <a:pt x="5143500" y="2788793"/>
                  </a:lnTo>
                  <a:lnTo>
                    <a:pt x="0" y="2788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08" r="0" b="-206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576601" y="3598102"/>
            <a:ext cx="4124176" cy="561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3"/>
              </a:lnSpc>
            </a:pPr>
            <a:r>
              <a:rPr lang="en-US" sz="3644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Cascading Shocks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57250" y="4819650"/>
            <a:ext cx="8001000" cy="922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7"/>
              </a:lnSpc>
            </a:pPr>
            <a:r>
              <a:rPr lang="en-US" sz="252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Climatic, environmental, and economic risks do not arrive in isolation—they compound each other.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57250" y="6184106"/>
            <a:ext cx="8001000" cy="1399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7"/>
              </a:lnSpc>
            </a:pPr>
            <a:r>
              <a:rPr lang="en-US" sz="252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A single drought triggers yield decline, income losses, distress migration, and heightened malnutrition across vulnerable communities.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786938" y="3921100"/>
            <a:ext cx="3143250" cy="643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43"/>
              </a:lnSpc>
            </a:pPr>
            <a:r>
              <a:rPr lang="en-US" sz="4950" b="true">
                <a:solidFill>
                  <a:srgbClr val="D97706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+0.7°C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786938" y="4679156"/>
            <a:ext cx="314325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25"/>
              </a:lnSpc>
            </a:pPr>
            <a:r>
              <a:rPr lang="en-US" sz="1687" b="true">
                <a:solidFill>
                  <a:srgbClr val="0F2942"/>
                </a:solidFill>
                <a:latin typeface="DM Sans Bold"/>
                <a:ea typeface="DM Sans Bold"/>
                <a:cs typeface="DM Sans Bold"/>
                <a:sym typeface="DM Sans Bold"/>
              </a:rPr>
              <a:t>WARMING SINCE 1901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30312" y="3921100"/>
            <a:ext cx="3143250" cy="643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43"/>
              </a:lnSpc>
            </a:pPr>
            <a:r>
              <a:rPr lang="en-US" sz="4950" b="true">
                <a:solidFill>
                  <a:srgbClr val="D97706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1-3m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930312" y="4679156"/>
            <a:ext cx="314325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25"/>
              </a:lnSpc>
            </a:pPr>
            <a:r>
              <a:rPr lang="en-US" sz="1687" b="true">
                <a:solidFill>
                  <a:srgbClr val="0F2942"/>
                </a:solidFill>
                <a:latin typeface="DM Sans Bold"/>
                <a:ea typeface="DM Sans Bold"/>
                <a:cs typeface="DM Sans Bold"/>
                <a:sym typeface="DM Sans Bold"/>
              </a:rPr>
              <a:t>GROUNDWATER DEPLETION / YEAR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786938" y="6298406"/>
            <a:ext cx="3143250" cy="643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43"/>
              </a:lnSpc>
            </a:pPr>
            <a:r>
              <a:rPr lang="en-US" sz="4950" b="true">
                <a:solidFill>
                  <a:srgbClr val="D97706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10-45%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86938" y="7056463"/>
            <a:ext cx="314325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25"/>
              </a:lnSpc>
            </a:pPr>
            <a:r>
              <a:rPr lang="en-US" sz="1687" b="true">
                <a:solidFill>
                  <a:srgbClr val="0F2942"/>
                </a:solidFill>
                <a:latin typeface="DM Sans Bold"/>
                <a:ea typeface="DM Sans Bold"/>
                <a:cs typeface="DM Sans Bold"/>
                <a:sym typeface="DM Sans Bold"/>
              </a:rPr>
              <a:t>CROP YIELD LOSSES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930312" y="6298406"/>
            <a:ext cx="3143250" cy="643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43"/>
              </a:lnSpc>
            </a:pPr>
            <a:r>
              <a:rPr lang="en-US" sz="4950" b="true">
                <a:solidFill>
                  <a:srgbClr val="D97706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24B Tons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930312" y="7056463"/>
            <a:ext cx="314325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25"/>
              </a:lnSpc>
            </a:pPr>
            <a:r>
              <a:rPr lang="en-US" sz="1687" b="true">
                <a:solidFill>
                  <a:srgbClr val="0F2942"/>
                </a:solidFill>
                <a:latin typeface="DM Sans Bold"/>
                <a:ea typeface="DM Sans Bold"/>
                <a:cs typeface="DM Sans Bold"/>
                <a:sym typeface="DM Sans Bold"/>
              </a:rPr>
              <a:t>GLOBAL TOPSOIL LOST / YEAR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57250" y="714375"/>
            <a:ext cx="17402175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A Compound-Risk Landscape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857250" y="1528762"/>
            <a:ext cx="16573500" cy="42862"/>
            <a:chOff x="0" y="0"/>
            <a:chExt cx="22098000" cy="5715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2098000" cy="57150"/>
            </a:xfrm>
            <a:custGeom>
              <a:avLst/>
              <a:gdLst/>
              <a:ahLst/>
              <a:cxnLst/>
              <a:rect r="r" b="b" t="t" l="l"/>
              <a:pathLst>
                <a:path h="57150" w="22098000">
                  <a:moveTo>
                    <a:pt x="0" y="0"/>
                  </a:moveTo>
                  <a:lnTo>
                    <a:pt x="22098000" y="0"/>
                  </a:lnTo>
                  <a:lnTo>
                    <a:pt x="220980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Freeform 26" id="26"/>
          <p:cNvSpPr/>
          <p:nvPr/>
        </p:nvSpPr>
        <p:spPr>
          <a:xfrm flipH="false" flipV="false" rot="0">
            <a:off x="-156689" y="9666151"/>
            <a:ext cx="18611593" cy="626852"/>
          </a:xfrm>
          <a:custGeom>
            <a:avLst/>
            <a:gdLst/>
            <a:ahLst/>
            <a:cxnLst/>
            <a:rect r="r" b="b" t="t" l="l"/>
            <a:pathLst>
              <a:path h="626852" w="18611593">
                <a:moveTo>
                  <a:pt x="0" y="0"/>
                </a:moveTo>
                <a:lnTo>
                  <a:pt x="18611594" y="0"/>
                </a:lnTo>
                <a:lnTo>
                  <a:pt x="18611594" y="626852"/>
                </a:lnTo>
                <a:lnTo>
                  <a:pt x="0" y="6268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image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204597" y="3262017"/>
            <a:ext cx="1878806" cy="457200"/>
            <a:chOff x="0" y="0"/>
            <a:chExt cx="2505075" cy="609600"/>
          </a:xfrm>
        </p:grpSpPr>
        <p:sp>
          <p:nvSpPr>
            <p:cNvPr name="Freeform 5" id="5" descr="image.png"/>
            <p:cNvSpPr/>
            <p:nvPr/>
          </p:nvSpPr>
          <p:spPr>
            <a:xfrm flipH="false" flipV="false" rot="0">
              <a:off x="0" y="0"/>
              <a:ext cx="2505075" cy="609600"/>
            </a:xfrm>
            <a:custGeom>
              <a:avLst/>
              <a:gdLst/>
              <a:ahLst/>
              <a:cxnLst/>
              <a:rect r="r" b="b" t="t" l="l"/>
              <a:pathLst>
                <a:path h="609600" w="2505075">
                  <a:moveTo>
                    <a:pt x="0" y="0"/>
                  </a:moveTo>
                  <a:lnTo>
                    <a:pt x="2505075" y="0"/>
                  </a:lnTo>
                  <a:lnTo>
                    <a:pt x="2505075" y="609600"/>
                  </a:lnTo>
                  <a:lnTo>
                    <a:pt x="0" y="60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366" r="0" b="-1366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3330401" y="4052592"/>
            <a:ext cx="11627197" cy="895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20"/>
              </a:lnSpc>
            </a:pPr>
            <a:r>
              <a:rPr lang="en-US" sz="5850" b="true">
                <a:solidFill>
                  <a:srgbClr val="FFFFFF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Protecting the Most Vulnerable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429625" y="5562305"/>
            <a:ext cx="1428750" cy="57150"/>
            <a:chOff x="0" y="0"/>
            <a:chExt cx="1905000" cy="76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05000" cy="76200"/>
            </a:xfrm>
            <a:custGeom>
              <a:avLst/>
              <a:gdLst/>
              <a:ahLst/>
              <a:cxnLst/>
              <a:rect r="r" b="b" t="t" l="l"/>
              <a:pathLst>
                <a:path h="76200" w="1905000">
                  <a:moveTo>
                    <a:pt x="0" y="0"/>
                  </a:moveTo>
                  <a:lnTo>
                    <a:pt x="1905000" y="0"/>
                  </a:lnTo>
                  <a:lnTo>
                    <a:pt x="19050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3039436" y="5848055"/>
            <a:ext cx="12384544" cy="1162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70"/>
              </a:lnSpc>
            </a:pPr>
            <a:r>
              <a:rPr lang="en-US" sz="2981">
                <a:solidFill>
                  <a:srgbClr val="CBD5E1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Transitioning from calorie sufficiency to nutrition security through climate-adapted crops, soil revival, and landscape water retention.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61466" y="6003"/>
            <a:ext cx="18288000" cy="10287000"/>
            <a:chOff x="0" y="0"/>
            <a:chExt cx="24384000" cy="13716000"/>
          </a:xfrm>
        </p:grpSpPr>
        <p:sp>
          <p:nvSpPr>
            <p:cNvPr name="Freeform 3" id="3" descr="image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9429750" y="3036094"/>
            <a:ext cx="8001000" cy="5429250"/>
            <a:chOff x="0" y="0"/>
            <a:chExt cx="10668000" cy="7239000"/>
          </a:xfrm>
        </p:grpSpPr>
        <p:sp>
          <p:nvSpPr>
            <p:cNvPr name="Freeform 5" id="5" descr="image.png"/>
            <p:cNvSpPr/>
            <p:nvPr/>
          </p:nvSpPr>
          <p:spPr>
            <a:xfrm flipH="false" flipV="false" rot="0">
              <a:off x="0" y="0"/>
              <a:ext cx="10668000" cy="7239000"/>
            </a:xfrm>
            <a:custGeom>
              <a:avLst/>
              <a:gdLst/>
              <a:ahLst/>
              <a:cxnLst/>
              <a:rect r="r" b="b" t="t" l="l"/>
              <a:pathLst>
                <a:path h="7239000" w="10668000">
                  <a:moveTo>
                    <a:pt x="0" y="0"/>
                  </a:moveTo>
                  <a:lnTo>
                    <a:pt x="10668000" y="0"/>
                  </a:lnTo>
                  <a:lnTo>
                    <a:pt x="10668000" y="7239000"/>
                  </a:lnTo>
                  <a:lnTo>
                    <a:pt x="0" y="7239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31" r="0" b="-13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895431" y="1913663"/>
            <a:ext cx="8223105" cy="5459214"/>
            <a:chOff x="0" y="0"/>
            <a:chExt cx="10903961" cy="7239000"/>
          </a:xfrm>
        </p:grpSpPr>
        <p:sp>
          <p:nvSpPr>
            <p:cNvPr name="Freeform 7" id="7" descr="image.png"/>
            <p:cNvSpPr/>
            <p:nvPr/>
          </p:nvSpPr>
          <p:spPr>
            <a:xfrm flipH="false" flipV="false" rot="0">
              <a:off x="0" y="0"/>
              <a:ext cx="10903961" cy="7239000"/>
            </a:xfrm>
            <a:custGeom>
              <a:avLst/>
              <a:gdLst/>
              <a:ahLst/>
              <a:cxnLst/>
              <a:rect r="r" b="b" t="t" l="l"/>
              <a:pathLst>
                <a:path h="7239000" w="10903961">
                  <a:moveTo>
                    <a:pt x="0" y="0"/>
                  </a:moveTo>
                  <a:lnTo>
                    <a:pt x="10903961" y="0"/>
                  </a:lnTo>
                  <a:lnTo>
                    <a:pt x="10903961" y="7239000"/>
                  </a:lnTo>
                  <a:lnTo>
                    <a:pt x="0" y="7239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240" r="0" b="-124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857250" y="1528762"/>
            <a:ext cx="16573500" cy="42862"/>
            <a:chOff x="0" y="0"/>
            <a:chExt cx="22098000" cy="5715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098000" cy="57150"/>
            </a:xfrm>
            <a:custGeom>
              <a:avLst/>
              <a:gdLst/>
              <a:ahLst/>
              <a:cxnLst/>
              <a:rect r="r" b="b" t="t" l="l"/>
              <a:pathLst>
                <a:path h="57150" w="22098000">
                  <a:moveTo>
                    <a:pt x="0" y="0"/>
                  </a:moveTo>
                  <a:lnTo>
                    <a:pt x="22098000" y="0"/>
                  </a:lnTo>
                  <a:lnTo>
                    <a:pt x="220980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-156689" y="9666151"/>
            <a:ext cx="18611593" cy="626852"/>
          </a:xfrm>
          <a:custGeom>
            <a:avLst/>
            <a:gdLst/>
            <a:ahLst/>
            <a:cxnLst/>
            <a:rect r="r" b="b" t="t" l="l"/>
            <a:pathLst>
              <a:path h="626852" w="18611593">
                <a:moveTo>
                  <a:pt x="0" y="0"/>
                </a:moveTo>
                <a:lnTo>
                  <a:pt x="18611594" y="0"/>
                </a:lnTo>
                <a:lnTo>
                  <a:pt x="18611594" y="626852"/>
                </a:lnTo>
                <a:lnTo>
                  <a:pt x="0" y="6268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0" y="7678216"/>
            <a:ext cx="13239568" cy="1987935"/>
            <a:chOff x="0" y="0"/>
            <a:chExt cx="3351438" cy="50322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351438" cy="503222"/>
            </a:xfrm>
            <a:custGeom>
              <a:avLst/>
              <a:gdLst/>
              <a:ahLst/>
              <a:cxnLst/>
              <a:rect r="r" b="b" t="t" l="l"/>
              <a:pathLst>
                <a:path h="503222" w="3351438">
                  <a:moveTo>
                    <a:pt x="3148238" y="0"/>
                  </a:moveTo>
                  <a:cubicBezTo>
                    <a:pt x="3260462" y="0"/>
                    <a:pt x="3351438" y="112650"/>
                    <a:pt x="3351438" y="251611"/>
                  </a:cubicBezTo>
                  <a:cubicBezTo>
                    <a:pt x="3351438" y="390572"/>
                    <a:pt x="3260462" y="503222"/>
                    <a:pt x="3148238" y="503222"/>
                  </a:cubicBezTo>
                  <a:lnTo>
                    <a:pt x="203200" y="503222"/>
                  </a:lnTo>
                  <a:cubicBezTo>
                    <a:pt x="90976" y="503222"/>
                    <a:pt x="0" y="390572"/>
                    <a:pt x="0" y="251611"/>
                  </a:cubicBezTo>
                  <a:cubicBezTo>
                    <a:pt x="0" y="112650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18A20">
                <a:alpha val="2745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3351438" cy="5032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30"/>
                </a:lnSpc>
              </a:pPr>
              <a:r>
                <a:rPr lang="en-US" sz="2025" b="true">
                  <a:solidFill>
                    <a:srgbClr val="00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Research (Vemireddy &amp; Pingali, 2021, Food Policy)</a:t>
              </a:r>
            </a:p>
            <a:p>
              <a:pPr algn="ctr">
                <a:lnSpc>
                  <a:spcPts val="2430"/>
                </a:lnSpc>
              </a:pPr>
            </a:p>
            <a:p>
              <a:pPr algn="ctr">
                <a:lnSpc>
                  <a:spcPts val="2430"/>
                </a:lnSpc>
              </a:pPr>
              <a:r>
                <a:rPr lang="en-US" sz="2025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• High-frequency panel time-use data collected across ~1,000 rural women.</a:t>
              </a:r>
            </a:p>
            <a:p>
              <a:pPr algn="ctr">
                <a:lnSpc>
                  <a:spcPts val="2430"/>
                </a:lnSpc>
              </a:pPr>
              <a:r>
                <a:rPr lang="en-US" sz="2025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• Severe peak-season agricultural time trade-offs directly link to reduced maternal and child nutrient intake.</a:t>
              </a:r>
            </a:p>
            <a:p>
              <a:pPr algn="ctr">
                <a:lnSpc>
                  <a:spcPts val="2430"/>
                </a:lnSpc>
              </a:pPr>
              <a:r>
                <a:rPr lang="en-US" sz="2025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• Nutritional outcomes vary significantly by local cropping pattern and intra-household land ownership.</a:t>
              </a:r>
            </a:p>
            <a:p>
              <a:pPr algn="ctr">
                <a:lnSpc>
                  <a:spcPts val="243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857250" y="2385000"/>
            <a:ext cx="5035153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9"/>
              </a:lnSpc>
            </a:pPr>
            <a:r>
              <a:rPr lang="en-US" sz="2774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Nutrition-Sensitive Security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57250" y="714375"/>
            <a:ext cx="17402175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From Calories to Nutrition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430601" y="7449616"/>
            <a:ext cx="988695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Source: </a:t>
            </a:r>
            <a:r>
              <a:rPr lang="en-US" sz="1800">
                <a:solidFill>
                  <a:srgbClr val="4F46E5"/>
                </a:solidFill>
                <a:latin typeface="DM Sans"/>
                <a:ea typeface="DM Sans"/>
                <a:cs typeface="DM Sans"/>
                <a:sym typeface="DM Sans"/>
              </a:rPr>
              <a:t>www.icrisat.org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16207" y="3281051"/>
            <a:ext cx="8827793" cy="434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6926" indent="-258463" lvl="1">
              <a:lnSpc>
                <a:spcPts val="2873"/>
              </a:lnSpc>
              <a:buFont typeface="Arial"/>
              <a:buChar char="•"/>
            </a:pPr>
            <a:r>
              <a:rPr lang="en-US" b="true" sz="2394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Underlying B</a:t>
            </a:r>
            <a:r>
              <a:rPr lang="en-US" b="true" sz="2394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urden: </a:t>
            </a:r>
            <a:r>
              <a:rPr lang="en-US" sz="2394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NFHS-5 reveals 57% female anaemia, 67% child anaemia, and 32% stunting despite a grain surplus.</a:t>
            </a:r>
          </a:p>
          <a:p>
            <a:pPr algn="ctr">
              <a:lnSpc>
                <a:spcPts val="2873"/>
              </a:lnSpc>
              <a:spcBef>
                <a:spcPct val="0"/>
              </a:spcBef>
            </a:pPr>
          </a:p>
          <a:p>
            <a:pPr algn="l" marL="516926" indent="-258463" lvl="1">
              <a:lnSpc>
                <a:spcPts val="2873"/>
              </a:lnSpc>
              <a:buFont typeface="Arial"/>
              <a:buChar char="•"/>
            </a:pPr>
            <a:r>
              <a:rPr lang="en-US" b="true" sz="2394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Women's Time Burden:</a:t>
            </a:r>
            <a:r>
              <a:rPr lang="en-US" sz="2394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Time-use data shows peak seasonal farm work creates severe trade-offs with meal prep and nutrient intake.</a:t>
            </a:r>
          </a:p>
          <a:p>
            <a:pPr algn="ctr">
              <a:lnSpc>
                <a:spcPts val="2873"/>
              </a:lnSpc>
              <a:spcBef>
                <a:spcPct val="0"/>
              </a:spcBef>
            </a:pPr>
          </a:p>
          <a:p>
            <a:pPr algn="l" marL="516926" indent="-258463" lvl="1">
              <a:lnSpc>
                <a:spcPts val="2873"/>
              </a:lnSpc>
              <a:buFont typeface="Arial"/>
              <a:buChar char="•"/>
            </a:pPr>
            <a:r>
              <a:rPr lang="en-US" b="true" sz="2394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Public Policy Shifts: </a:t>
            </a:r>
            <a:r>
              <a:rPr lang="en-US" sz="2394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Public distribution &amp; mid-day meals must prioritize millets, pulses, and fortification over staple grains alone.</a:t>
            </a:r>
          </a:p>
          <a:p>
            <a:pPr algn="ctr">
              <a:lnSpc>
                <a:spcPts val="2873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image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21512" y="3664744"/>
            <a:ext cx="5431714" cy="4278879"/>
            <a:chOff x="0" y="0"/>
            <a:chExt cx="7061302" cy="5562600"/>
          </a:xfrm>
        </p:grpSpPr>
        <p:sp>
          <p:nvSpPr>
            <p:cNvPr name="Freeform 5" id="5" descr="image.png"/>
            <p:cNvSpPr/>
            <p:nvPr/>
          </p:nvSpPr>
          <p:spPr>
            <a:xfrm flipH="false" flipV="false" rot="0">
              <a:off x="0" y="0"/>
              <a:ext cx="7061327" cy="5562600"/>
            </a:xfrm>
            <a:custGeom>
              <a:avLst/>
              <a:gdLst/>
              <a:ahLst/>
              <a:cxnLst/>
              <a:rect r="r" b="b" t="t" l="l"/>
              <a:pathLst>
                <a:path h="5562600" w="7061327">
                  <a:moveTo>
                    <a:pt x="0" y="0"/>
                  </a:moveTo>
                  <a:lnTo>
                    <a:pt x="7061327" y="0"/>
                  </a:lnTo>
                  <a:lnTo>
                    <a:pt x="7061327" y="5562600"/>
                  </a:lnTo>
                  <a:lnTo>
                    <a:pt x="0" y="5562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26" r="0" b="-12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6360388" y="3664744"/>
            <a:ext cx="5431714" cy="4278879"/>
            <a:chOff x="0" y="0"/>
            <a:chExt cx="7061302" cy="5562600"/>
          </a:xfrm>
        </p:grpSpPr>
        <p:sp>
          <p:nvSpPr>
            <p:cNvPr name="Freeform 7" id="7" descr="image.png"/>
            <p:cNvSpPr/>
            <p:nvPr/>
          </p:nvSpPr>
          <p:spPr>
            <a:xfrm flipH="false" flipV="false" rot="0">
              <a:off x="0" y="0"/>
              <a:ext cx="7061327" cy="5562600"/>
            </a:xfrm>
            <a:custGeom>
              <a:avLst/>
              <a:gdLst/>
              <a:ahLst/>
              <a:cxnLst/>
              <a:rect r="r" b="b" t="t" l="l"/>
              <a:pathLst>
                <a:path h="5562600" w="7061327">
                  <a:moveTo>
                    <a:pt x="0" y="0"/>
                  </a:moveTo>
                  <a:lnTo>
                    <a:pt x="7061327" y="0"/>
                  </a:lnTo>
                  <a:lnTo>
                    <a:pt x="7061327" y="5562600"/>
                  </a:lnTo>
                  <a:lnTo>
                    <a:pt x="0" y="5562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7" t="0" r="-7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1999264" y="3664744"/>
            <a:ext cx="5431714" cy="4278879"/>
            <a:chOff x="0" y="0"/>
            <a:chExt cx="7061302" cy="5562600"/>
          </a:xfrm>
        </p:grpSpPr>
        <p:sp>
          <p:nvSpPr>
            <p:cNvPr name="Freeform 9" id="9" descr="image.png"/>
            <p:cNvSpPr/>
            <p:nvPr/>
          </p:nvSpPr>
          <p:spPr>
            <a:xfrm flipH="false" flipV="false" rot="0">
              <a:off x="0" y="0"/>
              <a:ext cx="7061327" cy="5562600"/>
            </a:xfrm>
            <a:custGeom>
              <a:avLst/>
              <a:gdLst/>
              <a:ahLst/>
              <a:cxnLst/>
              <a:rect r="r" b="b" t="t" l="l"/>
              <a:pathLst>
                <a:path h="5562600" w="7061327">
                  <a:moveTo>
                    <a:pt x="0" y="0"/>
                  </a:moveTo>
                  <a:lnTo>
                    <a:pt x="7061327" y="0"/>
                  </a:lnTo>
                  <a:lnTo>
                    <a:pt x="7061327" y="5562600"/>
                  </a:lnTo>
                  <a:lnTo>
                    <a:pt x="0" y="5562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" t="0" r="-7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271588" y="3969986"/>
            <a:ext cx="966345" cy="966345"/>
            <a:chOff x="0" y="0"/>
            <a:chExt cx="1143000" cy="1143000"/>
          </a:xfrm>
        </p:grpSpPr>
        <p:sp>
          <p:nvSpPr>
            <p:cNvPr name="Freeform 11" id="11" descr="image.png"/>
            <p:cNvSpPr/>
            <p:nvPr/>
          </p:nvSpPr>
          <p:spPr>
            <a:xfrm flipH="false" flipV="false" rot="0">
              <a:off x="0" y="0"/>
              <a:ext cx="1143000" cy="1143000"/>
            </a:xfrm>
            <a:custGeom>
              <a:avLst/>
              <a:gdLst/>
              <a:ahLst/>
              <a:cxnLst/>
              <a:rect r="r" b="b" t="t" l="l"/>
              <a:pathLst>
                <a:path h="1143000" w="1143000">
                  <a:moveTo>
                    <a:pt x="0" y="0"/>
                  </a:moveTo>
                  <a:lnTo>
                    <a:pt x="1143000" y="0"/>
                  </a:lnTo>
                  <a:lnTo>
                    <a:pt x="1143000" y="1143000"/>
                  </a:lnTo>
                  <a:lnTo>
                    <a:pt x="0" y="1143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833" r="0" b="-833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271588" y="5164931"/>
            <a:ext cx="3351312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9"/>
              </a:lnSpc>
            </a:pPr>
            <a:r>
              <a:rPr lang="en-US" sz="2774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Nutri-Smart Crops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71588" y="5650706"/>
            <a:ext cx="4467301" cy="2159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7"/>
              </a:lnSpc>
            </a:pPr>
            <a:r>
              <a:rPr lang="en-US" sz="232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Millets &amp; sorghum deliver superior protein, iron, and calcium per liter of water used compared to thirsty rice and wheat cultivars.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6910464" y="3969986"/>
            <a:ext cx="966345" cy="966345"/>
            <a:chOff x="0" y="0"/>
            <a:chExt cx="1143000" cy="1143000"/>
          </a:xfrm>
        </p:grpSpPr>
        <p:sp>
          <p:nvSpPr>
            <p:cNvPr name="Freeform 15" id="15" descr="image.png"/>
            <p:cNvSpPr/>
            <p:nvPr/>
          </p:nvSpPr>
          <p:spPr>
            <a:xfrm flipH="false" flipV="false" rot="0">
              <a:off x="0" y="0"/>
              <a:ext cx="1143000" cy="1143000"/>
            </a:xfrm>
            <a:custGeom>
              <a:avLst/>
              <a:gdLst/>
              <a:ahLst/>
              <a:cxnLst/>
              <a:rect r="r" b="b" t="t" l="l"/>
              <a:pathLst>
                <a:path h="1143000" w="1143000">
                  <a:moveTo>
                    <a:pt x="0" y="0"/>
                  </a:moveTo>
                  <a:lnTo>
                    <a:pt x="1143000" y="0"/>
                  </a:lnTo>
                  <a:lnTo>
                    <a:pt x="1143000" y="1143000"/>
                  </a:lnTo>
                  <a:lnTo>
                    <a:pt x="0" y="1143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6910464" y="5164931"/>
            <a:ext cx="2762399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9"/>
              </a:lnSpc>
            </a:pPr>
            <a:r>
              <a:rPr lang="en-US" sz="2774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Varietal Revival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910464" y="5650706"/>
            <a:ext cx="4467301" cy="2159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7"/>
              </a:lnSpc>
            </a:pPr>
            <a:r>
              <a:rPr lang="en-US" sz="232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100,000+ farmers are actively cultivating over 1,000 native landraces across 200,000 hectares in ongoing biodiversity programs.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2549340" y="3969986"/>
            <a:ext cx="966345" cy="966345"/>
            <a:chOff x="0" y="0"/>
            <a:chExt cx="1143000" cy="1143000"/>
          </a:xfrm>
        </p:grpSpPr>
        <p:sp>
          <p:nvSpPr>
            <p:cNvPr name="Freeform 19" id="19" descr="image.png"/>
            <p:cNvSpPr/>
            <p:nvPr/>
          </p:nvSpPr>
          <p:spPr>
            <a:xfrm flipH="false" flipV="false" rot="0">
              <a:off x="0" y="0"/>
              <a:ext cx="1143000" cy="1143000"/>
            </a:xfrm>
            <a:custGeom>
              <a:avLst/>
              <a:gdLst/>
              <a:ahLst/>
              <a:cxnLst/>
              <a:rect r="r" b="b" t="t" l="l"/>
              <a:pathLst>
                <a:path h="1143000" w="1143000">
                  <a:moveTo>
                    <a:pt x="0" y="0"/>
                  </a:moveTo>
                  <a:lnTo>
                    <a:pt x="1143000" y="0"/>
                  </a:lnTo>
                  <a:lnTo>
                    <a:pt x="1143000" y="1143000"/>
                  </a:lnTo>
                  <a:lnTo>
                    <a:pt x="0" y="1143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2549340" y="5164931"/>
            <a:ext cx="3081338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9"/>
              </a:lnSpc>
            </a:pPr>
            <a:r>
              <a:rPr lang="en-US" sz="2774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Regenerative Soil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549340" y="5650706"/>
            <a:ext cx="4467301" cy="1721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7"/>
              </a:lnSpc>
            </a:pPr>
            <a:r>
              <a:rPr lang="en-US" sz="232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Zero-tillage increases organic soil carbon, while traditional Khadin structures boost dryland yield productivity by up to 70%.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443038" y="4250531"/>
            <a:ext cx="514350" cy="514350"/>
            <a:chOff x="0" y="0"/>
            <a:chExt cx="685800" cy="685800"/>
          </a:xfrm>
        </p:grpSpPr>
        <p:sp>
          <p:nvSpPr>
            <p:cNvPr name="Freeform 23" id="23" descr="image.png"/>
            <p:cNvSpPr/>
            <p:nvPr/>
          </p:nvSpPr>
          <p:spPr>
            <a:xfrm flipH="false" flipV="false" rot="0">
              <a:off x="0" y="0"/>
              <a:ext cx="685800" cy="685800"/>
            </a:xfrm>
            <a:custGeom>
              <a:avLst/>
              <a:gdLst/>
              <a:ahLst/>
              <a:cxnLst/>
              <a:rect r="r" b="b" t="t" l="l"/>
              <a:pathLst>
                <a:path h="685800" w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1388" r="0" b="-1388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7081914" y="4250531"/>
            <a:ext cx="514350" cy="514350"/>
            <a:chOff x="0" y="0"/>
            <a:chExt cx="685800" cy="685800"/>
          </a:xfrm>
        </p:grpSpPr>
        <p:sp>
          <p:nvSpPr>
            <p:cNvPr name="Freeform 25" id="25" descr="image.png"/>
            <p:cNvSpPr/>
            <p:nvPr/>
          </p:nvSpPr>
          <p:spPr>
            <a:xfrm flipH="false" flipV="false" rot="0">
              <a:off x="0" y="0"/>
              <a:ext cx="685800" cy="685800"/>
            </a:xfrm>
            <a:custGeom>
              <a:avLst/>
              <a:gdLst/>
              <a:ahLst/>
              <a:cxnLst/>
              <a:rect r="r" b="b" t="t" l="l"/>
              <a:pathLst>
                <a:path h="685800" w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2720790" y="4250531"/>
            <a:ext cx="514350" cy="514350"/>
            <a:chOff x="0" y="0"/>
            <a:chExt cx="685800" cy="685800"/>
          </a:xfrm>
        </p:grpSpPr>
        <p:sp>
          <p:nvSpPr>
            <p:cNvPr name="Freeform 27" id="27" descr="image.png"/>
            <p:cNvSpPr/>
            <p:nvPr/>
          </p:nvSpPr>
          <p:spPr>
            <a:xfrm flipH="false" flipV="false" rot="0">
              <a:off x="0" y="0"/>
              <a:ext cx="685800" cy="685800"/>
            </a:xfrm>
            <a:custGeom>
              <a:avLst/>
              <a:gdLst/>
              <a:ahLst/>
              <a:cxnLst/>
              <a:rect r="r" b="b" t="t" l="l"/>
              <a:pathLst>
                <a:path h="685800" w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</p:grpSp>
      <p:sp>
        <p:nvSpPr>
          <p:cNvPr name="TextBox 28" id="28"/>
          <p:cNvSpPr txBox="true"/>
          <p:nvPr/>
        </p:nvSpPr>
        <p:spPr>
          <a:xfrm rot="0">
            <a:off x="857250" y="714375"/>
            <a:ext cx="17402175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Adapted Inputs &amp; Soil Health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857250" y="1528762"/>
            <a:ext cx="16573500" cy="42862"/>
            <a:chOff x="0" y="0"/>
            <a:chExt cx="22098000" cy="5715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2098000" cy="57150"/>
            </a:xfrm>
            <a:custGeom>
              <a:avLst/>
              <a:gdLst/>
              <a:ahLst/>
              <a:cxnLst/>
              <a:rect r="r" b="b" t="t" l="l"/>
              <a:pathLst>
                <a:path h="57150" w="22098000">
                  <a:moveTo>
                    <a:pt x="0" y="0"/>
                  </a:moveTo>
                  <a:lnTo>
                    <a:pt x="22098000" y="0"/>
                  </a:lnTo>
                  <a:lnTo>
                    <a:pt x="220980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Freeform 31" id="31"/>
          <p:cNvSpPr/>
          <p:nvPr/>
        </p:nvSpPr>
        <p:spPr>
          <a:xfrm flipH="false" flipV="false" rot="0">
            <a:off x="-156689" y="9666151"/>
            <a:ext cx="18611593" cy="626852"/>
          </a:xfrm>
          <a:custGeom>
            <a:avLst/>
            <a:gdLst/>
            <a:ahLst/>
            <a:cxnLst/>
            <a:rect r="r" b="b" t="t" l="l"/>
            <a:pathLst>
              <a:path h="626852" w="18611593">
                <a:moveTo>
                  <a:pt x="0" y="0"/>
                </a:moveTo>
                <a:lnTo>
                  <a:pt x="18611594" y="0"/>
                </a:lnTo>
                <a:lnTo>
                  <a:pt x="18611594" y="626852"/>
                </a:lnTo>
                <a:lnTo>
                  <a:pt x="0" y="62685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502659" y="604921"/>
            <a:ext cx="18288000" cy="10287000"/>
            <a:chOff x="0" y="0"/>
            <a:chExt cx="24384000" cy="13716000"/>
          </a:xfrm>
        </p:grpSpPr>
        <p:sp>
          <p:nvSpPr>
            <p:cNvPr name="Freeform 3" id="3" descr="image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57250" y="1528762"/>
            <a:ext cx="8001000" cy="42862"/>
            <a:chOff x="0" y="0"/>
            <a:chExt cx="10668000" cy="571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668000" cy="57150"/>
            </a:xfrm>
            <a:custGeom>
              <a:avLst/>
              <a:gdLst/>
              <a:ahLst/>
              <a:cxnLst/>
              <a:rect r="r" b="b" t="t" l="l"/>
              <a:pathLst>
                <a:path h="57150" w="10668000">
                  <a:moveTo>
                    <a:pt x="0" y="0"/>
                  </a:moveTo>
                  <a:lnTo>
                    <a:pt x="10668000" y="0"/>
                  </a:lnTo>
                  <a:lnTo>
                    <a:pt x="106680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1016588" y="-230196"/>
            <a:ext cx="7148624" cy="8923566"/>
            <a:chOff x="0" y="0"/>
            <a:chExt cx="10987819" cy="13716000"/>
          </a:xfrm>
        </p:grpSpPr>
        <p:sp>
          <p:nvSpPr>
            <p:cNvPr name="Freeform 7" id="7" descr="image.png"/>
            <p:cNvSpPr/>
            <p:nvPr/>
          </p:nvSpPr>
          <p:spPr>
            <a:xfrm flipH="false" flipV="false" rot="0">
              <a:off x="0" y="0"/>
              <a:ext cx="10987818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0987818">
                  <a:moveTo>
                    <a:pt x="0" y="0"/>
                  </a:moveTo>
                  <a:lnTo>
                    <a:pt x="10987818" y="0"/>
                  </a:lnTo>
                  <a:lnTo>
                    <a:pt x="1098781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745" t="0" r="-3745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-156689" y="9666151"/>
            <a:ext cx="18611593" cy="626852"/>
          </a:xfrm>
          <a:custGeom>
            <a:avLst/>
            <a:gdLst/>
            <a:ahLst/>
            <a:cxnLst/>
            <a:rect r="r" b="b" t="t" l="l"/>
            <a:pathLst>
              <a:path h="626852" w="18611593">
                <a:moveTo>
                  <a:pt x="0" y="0"/>
                </a:moveTo>
                <a:lnTo>
                  <a:pt x="18611594" y="0"/>
                </a:lnTo>
                <a:lnTo>
                  <a:pt x="18611594" y="626852"/>
                </a:lnTo>
                <a:lnTo>
                  <a:pt x="0" y="6268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-5400000">
            <a:off x="4367138" y="1788845"/>
            <a:ext cx="2048133" cy="11250768"/>
            <a:chOff x="0" y="0"/>
            <a:chExt cx="412998" cy="226867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12998" cy="2268674"/>
            </a:xfrm>
            <a:custGeom>
              <a:avLst/>
              <a:gdLst/>
              <a:ahLst/>
              <a:cxnLst/>
              <a:rect r="r" b="b" t="t" l="l"/>
              <a:pathLst>
                <a:path h="2268674" w="412998">
                  <a:moveTo>
                    <a:pt x="412998" y="70436"/>
                  </a:moveTo>
                  <a:lnTo>
                    <a:pt x="412998" y="2099763"/>
                  </a:lnTo>
                  <a:lnTo>
                    <a:pt x="206499" y="2268674"/>
                  </a:lnTo>
                  <a:lnTo>
                    <a:pt x="0" y="2099763"/>
                  </a:lnTo>
                  <a:lnTo>
                    <a:pt x="0" y="70436"/>
                  </a:lnTo>
                  <a:cubicBezTo>
                    <a:pt x="0" y="22860"/>
                    <a:pt x="24780" y="0"/>
                    <a:pt x="53690" y="0"/>
                  </a:cubicBezTo>
                  <a:lnTo>
                    <a:pt x="359308" y="0"/>
                  </a:lnTo>
                  <a:cubicBezTo>
                    <a:pt x="388218" y="0"/>
                    <a:pt x="412998" y="22860"/>
                    <a:pt x="412998" y="70436"/>
                  </a:cubicBezTo>
                  <a:close/>
                </a:path>
              </a:pathLst>
            </a:custGeom>
            <a:solidFill>
              <a:srgbClr val="F9F2E8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412998" cy="20921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30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857250" y="714375"/>
            <a:ext cx="8401050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Water: Retention &amp; Recharge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57250" y="1928812"/>
            <a:ext cx="3750915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9"/>
              </a:lnSpc>
            </a:pPr>
            <a:r>
              <a:rPr lang="en-US" sz="2774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Beyond Deep Drilling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57250" y="2643187"/>
            <a:ext cx="8573357" cy="1319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54"/>
              </a:lnSpc>
            </a:pPr>
            <a:r>
              <a:rPr lang="en-US" sz="2369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Agriculture accounts for ~70% of freshwater use. Solutions must focus on landscape retention and precision scheduling rather than deeper extraction.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57250" y="4164912"/>
            <a:ext cx="8573357" cy="1319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54"/>
              </a:lnSpc>
            </a:pPr>
            <a:r>
              <a:rPr lang="en-US" sz="2369" b="true">
                <a:solidFill>
                  <a:srgbClr val="334155"/>
                </a:solidFill>
                <a:latin typeface="DM Sans Bold"/>
                <a:ea typeface="DM Sans Bold"/>
                <a:cs typeface="DM Sans Bold"/>
                <a:sym typeface="DM Sans Bold"/>
              </a:rPr>
              <a:t>Impactful Tech:</a:t>
            </a:r>
            <a:r>
              <a:rPr lang="en-US" sz="2369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On-farm sensor bundles cut water use by up to 86% without dropping yields. Traditional Khadins and Tankas remain key gendered infrastructure.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926425" y="8636221"/>
            <a:ext cx="9886950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80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Source: </a:t>
            </a:r>
            <a:r>
              <a:rPr lang="en-US" sz="1800">
                <a:solidFill>
                  <a:srgbClr val="4F46E5"/>
                </a:solidFill>
                <a:latin typeface="DM Sans"/>
                <a:ea typeface="DM Sans"/>
                <a:cs typeface="DM Sans"/>
                <a:sym typeface="DM Sans"/>
              </a:rPr>
              <a:t>vikalpsangam.org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65379" y="6741621"/>
            <a:ext cx="10234796" cy="1308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32241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Overall Solution: </a:t>
            </a:r>
          </a:p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322417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Adapted crop → Adapted production system → Accessible technology → Inclusive adoption → Resilient productivity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759" y="0"/>
            <a:ext cx="18288000" cy="10287000"/>
            <a:chOff x="0" y="0"/>
            <a:chExt cx="24384000" cy="13716000"/>
          </a:xfrm>
        </p:grpSpPr>
        <p:sp>
          <p:nvSpPr>
            <p:cNvPr name="Freeform 3" id="3" descr="image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204597" y="3319167"/>
            <a:ext cx="1878806" cy="457200"/>
            <a:chOff x="0" y="0"/>
            <a:chExt cx="2505075" cy="609600"/>
          </a:xfrm>
        </p:grpSpPr>
        <p:sp>
          <p:nvSpPr>
            <p:cNvPr name="Freeform 5" id="5" descr="image.png"/>
            <p:cNvSpPr/>
            <p:nvPr/>
          </p:nvSpPr>
          <p:spPr>
            <a:xfrm flipH="false" flipV="false" rot="0">
              <a:off x="0" y="0"/>
              <a:ext cx="2505075" cy="609600"/>
            </a:xfrm>
            <a:custGeom>
              <a:avLst/>
              <a:gdLst/>
              <a:ahLst/>
              <a:cxnLst/>
              <a:rect r="r" b="b" t="t" l="l"/>
              <a:pathLst>
                <a:path h="609600" w="2505075">
                  <a:moveTo>
                    <a:pt x="0" y="0"/>
                  </a:moveTo>
                  <a:lnTo>
                    <a:pt x="2505075" y="0"/>
                  </a:lnTo>
                  <a:lnTo>
                    <a:pt x="2505075" y="609600"/>
                  </a:lnTo>
                  <a:lnTo>
                    <a:pt x="0" y="60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366" r="0" b="-1366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28700" y="4161279"/>
            <a:ext cx="16638802" cy="158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44"/>
              </a:lnSpc>
            </a:pPr>
            <a:r>
              <a:rPr lang="en-US" sz="5287" b="true">
                <a:solidFill>
                  <a:srgbClr val="FFFFFF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Making Production Systems Resilient :</a:t>
            </a:r>
          </a:p>
          <a:p>
            <a:pPr algn="ctr">
              <a:lnSpc>
                <a:spcPts val="6344"/>
              </a:lnSpc>
            </a:pPr>
            <a:r>
              <a:rPr lang="en-US" sz="5287" b="true">
                <a:solidFill>
                  <a:srgbClr val="FFFFFF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Gender Equity &amp; Institutional Power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429625" y="6121017"/>
            <a:ext cx="1428750" cy="57150"/>
            <a:chOff x="0" y="0"/>
            <a:chExt cx="1905000" cy="76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05000" cy="76200"/>
            </a:xfrm>
            <a:custGeom>
              <a:avLst/>
              <a:gdLst/>
              <a:ahLst/>
              <a:cxnLst/>
              <a:rect r="r" b="b" t="t" l="l"/>
              <a:pathLst>
                <a:path h="76200" w="1905000">
                  <a:moveTo>
                    <a:pt x="0" y="0"/>
                  </a:moveTo>
                  <a:lnTo>
                    <a:pt x="1905000" y="0"/>
                  </a:lnTo>
                  <a:lnTo>
                    <a:pt x="19050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2461469" y="6476606"/>
            <a:ext cx="13731160" cy="1162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89"/>
              </a:lnSpc>
            </a:pPr>
            <a:r>
              <a:rPr lang="en-US" sz="2993">
                <a:solidFill>
                  <a:srgbClr val="CBD5E1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Correcting intra-household data erasure and institutionalizing Self-Help Groups (SHGs) as vital infrastructure for climate resilience.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image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57250" y="3516287"/>
            <a:ext cx="3857625" cy="2091557"/>
            <a:chOff x="0" y="0"/>
            <a:chExt cx="5143500" cy="2788742"/>
          </a:xfrm>
        </p:grpSpPr>
        <p:sp>
          <p:nvSpPr>
            <p:cNvPr name="Freeform 5" id="5" descr="image.png"/>
            <p:cNvSpPr/>
            <p:nvPr/>
          </p:nvSpPr>
          <p:spPr>
            <a:xfrm flipH="false" flipV="false" rot="0">
              <a:off x="0" y="0"/>
              <a:ext cx="5143500" cy="2788793"/>
            </a:xfrm>
            <a:custGeom>
              <a:avLst/>
              <a:gdLst/>
              <a:ahLst/>
              <a:cxnLst/>
              <a:rect r="r" b="b" t="t" l="l"/>
              <a:pathLst>
                <a:path h="2788793" w="5143500">
                  <a:moveTo>
                    <a:pt x="0" y="0"/>
                  </a:moveTo>
                  <a:lnTo>
                    <a:pt x="5143500" y="0"/>
                  </a:lnTo>
                  <a:lnTo>
                    <a:pt x="5143500" y="2788793"/>
                  </a:lnTo>
                  <a:lnTo>
                    <a:pt x="0" y="2788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08" r="0" b="-20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5000625" y="3516287"/>
            <a:ext cx="3857625" cy="2091557"/>
            <a:chOff x="0" y="0"/>
            <a:chExt cx="5143500" cy="2788742"/>
          </a:xfrm>
        </p:grpSpPr>
        <p:sp>
          <p:nvSpPr>
            <p:cNvPr name="Freeform 7" id="7" descr="image.png"/>
            <p:cNvSpPr/>
            <p:nvPr/>
          </p:nvSpPr>
          <p:spPr>
            <a:xfrm flipH="false" flipV="false" rot="0">
              <a:off x="0" y="0"/>
              <a:ext cx="5143500" cy="2788793"/>
            </a:xfrm>
            <a:custGeom>
              <a:avLst/>
              <a:gdLst/>
              <a:ahLst/>
              <a:cxnLst/>
              <a:rect r="r" b="b" t="t" l="l"/>
              <a:pathLst>
                <a:path h="2788793" w="5143500">
                  <a:moveTo>
                    <a:pt x="0" y="0"/>
                  </a:moveTo>
                  <a:lnTo>
                    <a:pt x="5143500" y="0"/>
                  </a:lnTo>
                  <a:lnTo>
                    <a:pt x="5143500" y="2788793"/>
                  </a:lnTo>
                  <a:lnTo>
                    <a:pt x="0" y="2788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208" r="0" b="-206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857250" y="5893594"/>
            <a:ext cx="3857625" cy="2091557"/>
            <a:chOff x="0" y="0"/>
            <a:chExt cx="5143500" cy="2788742"/>
          </a:xfrm>
        </p:grpSpPr>
        <p:sp>
          <p:nvSpPr>
            <p:cNvPr name="Freeform 9" id="9" descr="image.png"/>
            <p:cNvSpPr/>
            <p:nvPr/>
          </p:nvSpPr>
          <p:spPr>
            <a:xfrm flipH="false" flipV="false" rot="0">
              <a:off x="0" y="0"/>
              <a:ext cx="5143500" cy="2788793"/>
            </a:xfrm>
            <a:custGeom>
              <a:avLst/>
              <a:gdLst/>
              <a:ahLst/>
              <a:cxnLst/>
              <a:rect r="r" b="b" t="t" l="l"/>
              <a:pathLst>
                <a:path h="2788793" w="5143500">
                  <a:moveTo>
                    <a:pt x="0" y="0"/>
                  </a:moveTo>
                  <a:lnTo>
                    <a:pt x="5143500" y="0"/>
                  </a:lnTo>
                  <a:lnTo>
                    <a:pt x="5143500" y="2788793"/>
                  </a:lnTo>
                  <a:lnTo>
                    <a:pt x="0" y="2788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208" r="0" b="-206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5000625" y="5893594"/>
            <a:ext cx="3857625" cy="2091557"/>
            <a:chOff x="0" y="0"/>
            <a:chExt cx="5143500" cy="2788742"/>
          </a:xfrm>
        </p:grpSpPr>
        <p:sp>
          <p:nvSpPr>
            <p:cNvPr name="Freeform 11" id="11" descr="image.png"/>
            <p:cNvSpPr/>
            <p:nvPr/>
          </p:nvSpPr>
          <p:spPr>
            <a:xfrm flipH="false" flipV="false" rot="0">
              <a:off x="0" y="0"/>
              <a:ext cx="5143500" cy="2788793"/>
            </a:xfrm>
            <a:custGeom>
              <a:avLst/>
              <a:gdLst/>
              <a:ahLst/>
              <a:cxnLst/>
              <a:rect r="r" b="b" t="t" l="l"/>
              <a:pathLst>
                <a:path h="2788793" w="5143500">
                  <a:moveTo>
                    <a:pt x="0" y="0"/>
                  </a:moveTo>
                  <a:lnTo>
                    <a:pt x="5143500" y="0"/>
                  </a:lnTo>
                  <a:lnTo>
                    <a:pt x="5143500" y="2788793"/>
                  </a:lnTo>
                  <a:lnTo>
                    <a:pt x="0" y="2788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08" r="0" b="-206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9429750" y="4260056"/>
            <a:ext cx="4641949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874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Intra-Household Erasure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429750" y="4829175"/>
            <a:ext cx="8001000" cy="1283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7"/>
              </a:lnSpc>
            </a:pPr>
            <a:r>
              <a:rPr lang="en-US" sz="232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Collecting data strictly at the household level treats families as unified single decision makers, erasing women's labor and agency.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429750" y="6306369"/>
            <a:ext cx="8001000" cy="1283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7"/>
              </a:lnSpc>
            </a:pPr>
            <a:r>
              <a:rPr lang="en-US" sz="232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Digital agricultural registries (e.g., AgriStack) must capture land rights and decision rights accurately to prevent reinforcing historical inequities.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14438" y="3921100"/>
            <a:ext cx="3143250" cy="643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43"/>
              </a:lnSpc>
            </a:pPr>
            <a:r>
              <a:rPr lang="en-US" sz="4950" b="true">
                <a:solidFill>
                  <a:srgbClr val="D97706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10%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14438" y="4679156"/>
            <a:ext cx="314325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25"/>
              </a:lnSpc>
            </a:pPr>
            <a:r>
              <a:rPr lang="en-US" sz="1687" b="true">
                <a:solidFill>
                  <a:srgbClr val="0F2942"/>
                </a:solidFill>
                <a:latin typeface="DM Sans Bold"/>
                <a:ea typeface="DM Sans Bold"/>
                <a:cs typeface="DM Sans Bold"/>
                <a:sym typeface="DM Sans Bold"/>
              </a:rPr>
              <a:t>AG INTERVENTIONS ACCOUNTING FOR GENDER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357812" y="3921100"/>
            <a:ext cx="3143250" cy="643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43"/>
              </a:lnSpc>
            </a:pPr>
            <a:r>
              <a:rPr lang="en-US" sz="4950" b="true">
                <a:solidFill>
                  <a:srgbClr val="D97706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11%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357812" y="4679156"/>
            <a:ext cx="314325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25"/>
              </a:lnSpc>
            </a:pPr>
            <a:r>
              <a:rPr lang="en-US" sz="1687" b="true">
                <a:solidFill>
                  <a:srgbClr val="0F2942"/>
                </a:solidFill>
                <a:latin typeface="DM Sans Bold"/>
                <a:ea typeface="DM Sans Bold"/>
                <a:cs typeface="DM Sans Bold"/>
                <a:sym typeface="DM Sans Bold"/>
              </a:rPr>
              <a:t>FEMALE-HEADED THAR HOUSEHOLDS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14438" y="6298406"/>
            <a:ext cx="3143250" cy="643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43"/>
              </a:lnSpc>
            </a:pPr>
            <a:r>
              <a:rPr lang="en-US" sz="4950" b="true">
                <a:solidFill>
                  <a:srgbClr val="D97706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3.9%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14438" y="7056463"/>
            <a:ext cx="314325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25"/>
              </a:lnSpc>
            </a:pPr>
            <a:r>
              <a:rPr lang="en-US" sz="1687" b="true">
                <a:solidFill>
                  <a:srgbClr val="0F2942"/>
                </a:solidFill>
                <a:latin typeface="DM Sans Bold"/>
                <a:ea typeface="DM Sans Bold"/>
                <a:cs typeface="DM Sans Bold"/>
                <a:sym typeface="DM Sans Bold"/>
              </a:rPr>
              <a:t>WOMEN IN INPUT DECISIONS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357812" y="6298406"/>
            <a:ext cx="3143250" cy="643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43"/>
              </a:lnSpc>
            </a:pPr>
            <a:r>
              <a:rPr lang="en-US" sz="4950" b="true">
                <a:solidFill>
                  <a:srgbClr val="D97706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3.0%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357812" y="7056463"/>
            <a:ext cx="314325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25"/>
              </a:lnSpc>
            </a:pPr>
            <a:r>
              <a:rPr lang="en-US" sz="1687" b="true">
                <a:solidFill>
                  <a:srgbClr val="0F2942"/>
                </a:solidFill>
                <a:latin typeface="DM Sans Bold"/>
                <a:ea typeface="DM Sans Bold"/>
                <a:cs typeface="DM Sans Bold"/>
                <a:sym typeface="DM Sans Bold"/>
              </a:rPr>
              <a:t>WOMEN MARKETING PRODUCE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57250" y="714375"/>
            <a:ext cx="17402175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Who Gets Counted &amp; Served?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857250" y="1528762"/>
            <a:ext cx="16573500" cy="42862"/>
            <a:chOff x="0" y="0"/>
            <a:chExt cx="22098000" cy="5715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2098000" cy="57150"/>
            </a:xfrm>
            <a:custGeom>
              <a:avLst/>
              <a:gdLst/>
              <a:ahLst/>
              <a:cxnLst/>
              <a:rect r="r" b="b" t="t" l="l"/>
              <a:pathLst>
                <a:path h="57150" w="22098000">
                  <a:moveTo>
                    <a:pt x="0" y="0"/>
                  </a:moveTo>
                  <a:lnTo>
                    <a:pt x="22098000" y="0"/>
                  </a:lnTo>
                  <a:lnTo>
                    <a:pt x="220980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Freeform 26" id="26"/>
          <p:cNvSpPr/>
          <p:nvPr/>
        </p:nvSpPr>
        <p:spPr>
          <a:xfrm flipH="false" flipV="false" rot="0">
            <a:off x="-156689" y="9666151"/>
            <a:ext cx="18611593" cy="626852"/>
          </a:xfrm>
          <a:custGeom>
            <a:avLst/>
            <a:gdLst/>
            <a:ahLst/>
            <a:cxnLst/>
            <a:rect r="r" b="b" t="t" l="l"/>
            <a:pathLst>
              <a:path h="626852" w="18611593">
                <a:moveTo>
                  <a:pt x="0" y="0"/>
                </a:moveTo>
                <a:lnTo>
                  <a:pt x="18611594" y="0"/>
                </a:lnTo>
                <a:lnTo>
                  <a:pt x="18611594" y="626852"/>
                </a:lnTo>
                <a:lnTo>
                  <a:pt x="0" y="6268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1214438" y="8680475"/>
            <a:ext cx="15459480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4"/>
              </a:lnSpc>
            </a:pPr>
            <a:r>
              <a:rPr lang="en-US" sz="2336" b="true">
                <a:solidFill>
                  <a:srgbClr val="2B2B2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Intersectionality Gap: Out of 26,000 reviewed climate-agri papers, only 243 (&lt;1%) had any explicit focus on equity (caste + age + gender).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21115" y="447194"/>
            <a:ext cx="12857512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3"/>
              </a:lnSpc>
            </a:pPr>
            <a:r>
              <a:rPr lang="en-US" sz="4003" b="true">
                <a:solidFill>
                  <a:srgbClr val="334155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Women, SHGs and Local Institutions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189577" y="1773041"/>
            <a:ext cx="15877384" cy="46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true">
                <a:solidFill>
                  <a:srgbClr val="2B2B2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labour is already there. The institutional standing isn’t yet.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98137" y="2882608"/>
            <a:ext cx="3706216" cy="2470810"/>
            <a:chOff x="0" y="0"/>
            <a:chExt cx="4941621" cy="32944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941570" cy="3294376"/>
            </a:xfrm>
            <a:custGeom>
              <a:avLst/>
              <a:gdLst/>
              <a:ahLst/>
              <a:cxnLst/>
              <a:rect r="r" b="b" t="t" l="l"/>
              <a:pathLst>
                <a:path h="3294376" w="4941570">
                  <a:moveTo>
                    <a:pt x="0" y="549020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4392549" y="0"/>
                  </a:lnTo>
                  <a:cubicBezTo>
                    <a:pt x="4695825" y="0"/>
                    <a:pt x="4941570" y="245872"/>
                    <a:pt x="4941570" y="549020"/>
                  </a:cubicBezTo>
                  <a:lnTo>
                    <a:pt x="4941570" y="2745355"/>
                  </a:lnTo>
                  <a:cubicBezTo>
                    <a:pt x="4941570" y="3048631"/>
                    <a:pt x="4695698" y="3294376"/>
                    <a:pt x="4392549" y="3294376"/>
                  </a:cubicBezTo>
                  <a:lnTo>
                    <a:pt x="549021" y="3294376"/>
                  </a:lnTo>
                  <a:cubicBezTo>
                    <a:pt x="245872" y="3294376"/>
                    <a:pt x="0" y="3048631"/>
                    <a:pt x="0" y="2745355"/>
                  </a:cubicBezTo>
                  <a:close/>
                </a:path>
              </a:pathLst>
            </a:custGeom>
            <a:solidFill>
              <a:srgbClr val="F2EDE4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4941621" cy="33610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323"/>
                </a:lnSpc>
              </a:pPr>
              <a:r>
                <a:rPr lang="en-US" sz="3602" b="true">
                  <a:solidFill>
                    <a:srgbClr val="A0522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58%</a:t>
              </a:r>
            </a:p>
            <a:p>
              <a:pPr algn="ctr">
                <a:lnSpc>
                  <a:spcPts val="2401"/>
                </a:lnSpc>
              </a:pPr>
              <a:r>
                <a:rPr lang="en-US" sz="2001">
                  <a:solidFill>
                    <a:srgbClr val="2B2B2B"/>
                  </a:solidFill>
                  <a:latin typeface="DM Sans"/>
                  <a:ea typeface="DM Sans"/>
                  <a:cs typeface="DM Sans"/>
                  <a:sym typeface="DM Sans"/>
                </a:rPr>
                <a:t>Women's share of Rajasthan agricultural workforce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5147520" y="2882608"/>
            <a:ext cx="3706216" cy="2470810"/>
            <a:chOff x="0" y="0"/>
            <a:chExt cx="4941621" cy="329441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941570" cy="3294376"/>
            </a:xfrm>
            <a:custGeom>
              <a:avLst/>
              <a:gdLst/>
              <a:ahLst/>
              <a:cxnLst/>
              <a:rect r="r" b="b" t="t" l="l"/>
              <a:pathLst>
                <a:path h="3294376" w="4941570">
                  <a:moveTo>
                    <a:pt x="0" y="549020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4392549" y="0"/>
                  </a:lnTo>
                  <a:cubicBezTo>
                    <a:pt x="4695825" y="0"/>
                    <a:pt x="4941570" y="245872"/>
                    <a:pt x="4941570" y="549020"/>
                  </a:cubicBezTo>
                  <a:lnTo>
                    <a:pt x="4941570" y="2745355"/>
                  </a:lnTo>
                  <a:cubicBezTo>
                    <a:pt x="4941570" y="3048631"/>
                    <a:pt x="4695698" y="3294376"/>
                    <a:pt x="4392549" y="3294376"/>
                  </a:cubicBezTo>
                  <a:lnTo>
                    <a:pt x="549021" y="3294376"/>
                  </a:lnTo>
                  <a:cubicBezTo>
                    <a:pt x="245872" y="3294376"/>
                    <a:pt x="0" y="3048631"/>
                    <a:pt x="0" y="2745355"/>
                  </a:cubicBezTo>
                  <a:close/>
                </a:path>
              </a:pathLst>
            </a:custGeom>
            <a:solidFill>
              <a:srgbClr val="F2EDE4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4941621" cy="33610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323"/>
                </a:lnSpc>
              </a:pPr>
              <a:r>
                <a:rPr lang="en-US" sz="3602" b="true">
                  <a:solidFill>
                    <a:srgbClr val="A0522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up to 60%</a:t>
              </a:r>
            </a:p>
            <a:p>
              <a:pPr algn="ctr">
                <a:lnSpc>
                  <a:spcPts val="2401"/>
                </a:lnSpc>
              </a:pPr>
              <a:r>
                <a:rPr lang="en-US" sz="2001">
                  <a:solidFill>
                    <a:srgbClr val="2B2B2B"/>
                  </a:solidFill>
                  <a:latin typeface="DM Sans"/>
                  <a:ea typeface="DM Sans"/>
                  <a:cs typeface="DM Sans"/>
                  <a:sym typeface="DM Sans"/>
                </a:rPr>
                <a:t>Time spent on agri by adolescent girls (14–19)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96902" y="2882608"/>
            <a:ext cx="3706216" cy="2470810"/>
            <a:chOff x="0" y="0"/>
            <a:chExt cx="4941621" cy="329441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941570" cy="3294376"/>
            </a:xfrm>
            <a:custGeom>
              <a:avLst/>
              <a:gdLst/>
              <a:ahLst/>
              <a:cxnLst/>
              <a:rect r="r" b="b" t="t" l="l"/>
              <a:pathLst>
                <a:path h="3294376" w="4941570">
                  <a:moveTo>
                    <a:pt x="0" y="549020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4392549" y="0"/>
                  </a:lnTo>
                  <a:cubicBezTo>
                    <a:pt x="4695825" y="0"/>
                    <a:pt x="4941570" y="245872"/>
                    <a:pt x="4941570" y="549020"/>
                  </a:cubicBezTo>
                  <a:lnTo>
                    <a:pt x="4941570" y="2745355"/>
                  </a:lnTo>
                  <a:cubicBezTo>
                    <a:pt x="4941570" y="3048631"/>
                    <a:pt x="4695698" y="3294376"/>
                    <a:pt x="4392549" y="3294376"/>
                  </a:cubicBezTo>
                  <a:lnTo>
                    <a:pt x="549021" y="3294376"/>
                  </a:lnTo>
                  <a:cubicBezTo>
                    <a:pt x="245872" y="3294376"/>
                    <a:pt x="0" y="3048631"/>
                    <a:pt x="0" y="2745355"/>
                  </a:cubicBezTo>
                  <a:close/>
                </a:path>
              </a:pathLst>
            </a:custGeom>
            <a:solidFill>
              <a:srgbClr val="F2EDE4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4941621" cy="33610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323"/>
                </a:lnSpc>
              </a:pPr>
              <a:r>
                <a:rPr lang="en-US" sz="3602" b="true">
                  <a:solidFill>
                    <a:srgbClr val="A0522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10–15%</a:t>
              </a:r>
            </a:p>
            <a:p>
              <a:pPr algn="ctr">
                <a:lnSpc>
                  <a:spcPts val="2401"/>
                </a:lnSpc>
              </a:pPr>
              <a:r>
                <a:rPr lang="en-US" sz="2001">
                  <a:solidFill>
                    <a:srgbClr val="2B2B2B"/>
                  </a:solidFill>
                  <a:latin typeface="DM Sans"/>
                  <a:ea typeface="DM Sans"/>
                  <a:cs typeface="DM Sans"/>
                  <a:sym typeface="DM Sans"/>
                </a:rPr>
                <a:t>Better livestock prices via SHG weighing scales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246284" y="2882608"/>
            <a:ext cx="3706216" cy="2470810"/>
            <a:chOff x="0" y="0"/>
            <a:chExt cx="4941621" cy="329441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941570" cy="3294376"/>
            </a:xfrm>
            <a:custGeom>
              <a:avLst/>
              <a:gdLst/>
              <a:ahLst/>
              <a:cxnLst/>
              <a:rect r="r" b="b" t="t" l="l"/>
              <a:pathLst>
                <a:path h="3294376" w="4941570">
                  <a:moveTo>
                    <a:pt x="0" y="549020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4392549" y="0"/>
                  </a:lnTo>
                  <a:cubicBezTo>
                    <a:pt x="4695825" y="0"/>
                    <a:pt x="4941570" y="245872"/>
                    <a:pt x="4941570" y="549020"/>
                  </a:cubicBezTo>
                  <a:lnTo>
                    <a:pt x="4941570" y="2745355"/>
                  </a:lnTo>
                  <a:cubicBezTo>
                    <a:pt x="4941570" y="3048631"/>
                    <a:pt x="4695698" y="3294376"/>
                    <a:pt x="4392549" y="3294376"/>
                  </a:cubicBezTo>
                  <a:lnTo>
                    <a:pt x="549021" y="3294376"/>
                  </a:lnTo>
                  <a:cubicBezTo>
                    <a:pt x="245872" y="3294376"/>
                    <a:pt x="0" y="3048631"/>
                    <a:pt x="0" y="2745355"/>
                  </a:cubicBezTo>
                  <a:close/>
                </a:path>
              </a:pathLst>
            </a:custGeom>
            <a:solidFill>
              <a:srgbClr val="F2EDE4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66675"/>
              <a:ext cx="4941621" cy="33610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323"/>
                </a:lnSpc>
              </a:pPr>
              <a:r>
                <a:rPr lang="en-US" sz="3602" b="true">
                  <a:solidFill>
                    <a:srgbClr val="A0522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40% / +80%</a:t>
              </a:r>
            </a:p>
            <a:p>
              <a:pPr algn="ctr">
                <a:lnSpc>
                  <a:spcPts val="2401"/>
                </a:lnSpc>
              </a:pPr>
              <a:r>
                <a:rPr lang="en-US" sz="2001">
                  <a:solidFill>
                    <a:srgbClr val="2B2B2B"/>
                  </a:solidFill>
                  <a:latin typeface="DM Sans"/>
                  <a:ea typeface="DM Sans"/>
                  <a:cs typeface="DM Sans"/>
                  <a:sym typeface="DM Sans"/>
                </a:rPr>
                <a:t>VDC participation / planting-pit adoption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221115" y="6546289"/>
            <a:ext cx="16074561" cy="1926990"/>
            <a:chOff x="0" y="0"/>
            <a:chExt cx="21432749" cy="256932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1432774" cy="2569299"/>
            </a:xfrm>
            <a:custGeom>
              <a:avLst/>
              <a:gdLst/>
              <a:ahLst/>
              <a:cxnLst/>
              <a:rect r="r" b="b" t="t" l="l"/>
              <a:pathLst>
                <a:path h="2569299" w="21432774">
                  <a:moveTo>
                    <a:pt x="0" y="428240"/>
                  </a:moveTo>
                  <a:cubicBezTo>
                    <a:pt x="0" y="191749"/>
                    <a:pt x="342900" y="0"/>
                    <a:pt x="765810" y="0"/>
                  </a:cubicBezTo>
                  <a:lnTo>
                    <a:pt x="20666963" y="0"/>
                  </a:lnTo>
                  <a:cubicBezTo>
                    <a:pt x="21089874" y="0"/>
                    <a:pt x="21432774" y="191749"/>
                    <a:pt x="21432774" y="428240"/>
                  </a:cubicBezTo>
                  <a:lnTo>
                    <a:pt x="21432774" y="2141059"/>
                  </a:lnTo>
                  <a:cubicBezTo>
                    <a:pt x="21432774" y="2377550"/>
                    <a:pt x="21089874" y="2569299"/>
                    <a:pt x="20666963" y="2569299"/>
                  </a:cubicBezTo>
                  <a:lnTo>
                    <a:pt x="765810" y="2569299"/>
                  </a:lnTo>
                  <a:cubicBezTo>
                    <a:pt x="342900" y="2569299"/>
                    <a:pt x="0" y="2377550"/>
                    <a:pt x="0" y="2141059"/>
                  </a:cubicBezTo>
                  <a:close/>
                </a:path>
              </a:pathLst>
            </a:custGeom>
            <a:solidFill>
              <a:srgbClr val="F9F2E8"/>
            </a:solidFill>
            <a:ln w="14299" cap="sq">
              <a:solidFill>
                <a:srgbClr val="A0522D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21432749" cy="25693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122"/>
                </a:lnSpc>
              </a:pPr>
              <a:r>
                <a:rPr lang="en-US" sz="2601" b="true">
                  <a:solidFill>
                    <a:srgbClr val="C0392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                                                                       Institutional Design Nuance:</a:t>
              </a:r>
            </a:p>
            <a:p>
              <a:pPr algn="just">
                <a:lnSpc>
                  <a:spcPts val="2761"/>
                </a:lnSpc>
              </a:pPr>
              <a:r>
                <a:rPr lang="en-US" sz="2301">
                  <a:solidFill>
                    <a:srgbClr val="2B2B2B"/>
                  </a:solidFill>
                  <a:latin typeface="DM Sans"/>
                  <a:ea typeface="DM Sans"/>
                  <a:cs typeface="DM Sans"/>
                  <a:sym typeface="DM Sans"/>
                </a:rPr>
                <a:t>Interventions that build women's income without engaging the household can lead to reduced support at home.</a:t>
              </a:r>
            </a:p>
            <a:p>
              <a:pPr algn="just">
                <a:lnSpc>
                  <a:spcPts val="2761"/>
                </a:lnSpc>
              </a:pPr>
              <a:r>
                <a:rPr lang="en-US" sz="2301">
                  <a:solidFill>
                    <a:srgbClr val="2B2B2B"/>
                  </a:solidFill>
                  <a:latin typeface="DM Sans"/>
                  <a:ea typeface="DM Sans"/>
                  <a:cs typeface="DM Sans"/>
                  <a:sym typeface="DM Sans"/>
                </a:rPr>
                <a:t>Success requires household-level, intermediary-led design — such as Vietnam's Women's Union model.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0" y="9666151"/>
            <a:ext cx="18288000" cy="615953"/>
          </a:xfrm>
          <a:custGeom>
            <a:avLst/>
            <a:gdLst/>
            <a:ahLst/>
            <a:cxnLst/>
            <a:rect r="r" b="b" t="t" l="l"/>
            <a:pathLst>
              <a:path h="615953" w="18288000">
                <a:moveTo>
                  <a:pt x="0" y="0"/>
                </a:moveTo>
                <a:lnTo>
                  <a:pt x="18288000" y="0"/>
                </a:lnTo>
                <a:lnTo>
                  <a:pt x="18288000" y="615953"/>
                </a:lnTo>
                <a:lnTo>
                  <a:pt x="0" y="615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1221115" y="1240346"/>
            <a:ext cx="16573500" cy="42862"/>
            <a:chOff x="0" y="0"/>
            <a:chExt cx="22098000" cy="571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2098000" cy="57150"/>
            </a:xfrm>
            <a:custGeom>
              <a:avLst/>
              <a:gdLst/>
              <a:ahLst/>
              <a:cxnLst/>
              <a:rect r="r" b="b" t="t" l="l"/>
              <a:pathLst>
                <a:path h="57150" w="22098000">
                  <a:moveTo>
                    <a:pt x="0" y="0"/>
                  </a:moveTo>
                  <a:lnTo>
                    <a:pt x="22098000" y="0"/>
                  </a:lnTo>
                  <a:lnTo>
                    <a:pt x="220980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image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50106" y="2828925"/>
            <a:ext cx="16587788" cy="1271588"/>
            <a:chOff x="0" y="0"/>
            <a:chExt cx="22117050" cy="16954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117050" cy="1695450"/>
            </a:xfrm>
            <a:custGeom>
              <a:avLst/>
              <a:gdLst/>
              <a:ahLst/>
              <a:cxnLst/>
              <a:rect r="r" b="b" t="t" l="l"/>
              <a:pathLst>
                <a:path h="1695450" w="22117050">
                  <a:moveTo>
                    <a:pt x="0" y="154178"/>
                  </a:moveTo>
                  <a:cubicBezTo>
                    <a:pt x="0" y="68961"/>
                    <a:pt x="68961" y="0"/>
                    <a:pt x="154178" y="0"/>
                  </a:cubicBezTo>
                  <a:lnTo>
                    <a:pt x="21962872" y="0"/>
                  </a:lnTo>
                  <a:cubicBezTo>
                    <a:pt x="22047961" y="0"/>
                    <a:pt x="22117050" y="68961"/>
                    <a:pt x="22117050" y="154178"/>
                  </a:cubicBezTo>
                  <a:lnTo>
                    <a:pt x="22117050" y="1541272"/>
                  </a:lnTo>
                  <a:cubicBezTo>
                    <a:pt x="22117050" y="1626362"/>
                    <a:pt x="22048088" y="1695450"/>
                    <a:pt x="21962872" y="1695450"/>
                  </a:cubicBezTo>
                  <a:lnTo>
                    <a:pt x="154178" y="1695450"/>
                  </a:lnTo>
                  <a:cubicBezTo>
                    <a:pt x="68961" y="1695450"/>
                    <a:pt x="0" y="1626489"/>
                    <a:pt x="0" y="1541272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2E8F0"/>
              </a:solidFill>
              <a:prstDash val="solid"/>
              <a:miter/>
            </a:ln>
          </p:spPr>
        </p:sp>
      </p:grpSp>
      <p:sp>
        <p:nvSpPr>
          <p:cNvPr name="TextBox 6" id="6"/>
          <p:cNvSpPr txBox="true"/>
          <p:nvPr/>
        </p:nvSpPr>
        <p:spPr>
          <a:xfrm rot="0">
            <a:off x="1643062" y="2997994"/>
            <a:ext cx="15501938" cy="8201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7"/>
              </a:lnSpc>
            </a:pPr>
            <a:r>
              <a:rPr lang="en-US" sz="2224" b="true">
                <a:solidFill>
                  <a:srgbClr val="0F2942"/>
                </a:solidFill>
                <a:latin typeface="DM Sans Bold"/>
                <a:ea typeface="DM Sans Bold"/>
                <a:cs typeface="DM Sans Bold"/>
                <a:sym typeface="DM Sans Bold"/>
              </a:rPr>
              <a:t>Institutional Standing:</a:t>
            </a:r>
            <a:r>
              <a:rPr lang="en-US" sz="222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Simple tools like livestock weighing scales empowered Thar women's SHGs to negotiate 10–15% better prices by removing trader guesswork.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50106" y="4286250"/>
            <a:ext cx="16587788" cy="1271588"/>
            <a:chOff x="0" y="0"/>
            <a:chExt cx="22117050" cy="169545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2117050" cy="1695450"/>
            </a:xfrm>
            <a:custGeom>
              <a:avLst/>
              <a:gdLst/>
              <a:ahLst/>
              <a:cxnLst/>
              <a:rect r="r" b="b" t="t" l="l"/>
              <a:pathLst>
                <a:path h="1695450" w="22117050">
                  <a:moveTo>
                    <a:pt x="0" y="154178"/>
                  </a:moveTo>
                  <a:cubicBezTo>
                    <a:pt x="0" y="68961"/>
                    <a:pt x="68961" y="0"/>
                    <a:pt x="154178" y="0"/>
                  </a:cubicBezTo>
                  <a:lnTo>
                    <a:pt x="21962872" y="0"/>
                  </a:lnTo>
                  <a:cubicBezTo>
                    <a:pt x="22047961" y="0"/>
                    <a:pt x="22117050" y="68961"/>
                    <a:pt x="22117050" y="154178"/>
                  </a:cubicBezTo>
                  <a:lnTo>
                    <a:pt x="22117050" y="1541272"/>
                  </a:lnTo>
                  <a:cubicBezTo>
                    <a:pt x="22117050" y="1626362"/>
                    <a:pt x="22048088" y="1695450"/>
                    <a:pt x="21962872" y="1695450"/>
                  </a:cubicBezTo>
                  <a:lnTo>
                    <a:pt x="154178" y="1695450"/>
                  </a:lnTo>
                  <a:cubicBezTo>
                    <a:pt x="68961" y="1695450"/>
                    <a:pt x="0" y="1626489"/>
                    <a:pt x="0" y="1541272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2E8F0"/>
              </a:solidFill>
              <a:prstDash val="solid"/>
              <a:miter/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1643062" y="4455319"/>
            <a:ext cx="15501938" cy="8201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7"/>
              </a:lnSpc>
            </a:pPr>
            <a:r>
              <a:rPr lang="en-US" sz="2224" b="true">
                <a:solidFill>
                  <a:srgbClr val="0F2942"/>
                </a:solidFill>
                <a:latin typeface="DM Sans Bold"/>
                <a:ea typeface="DM Sans Bold"/>
                <a:cs typeface="DM Sans Bold"/>
                <a:sym typeface="DM Sans Bold"/>
              </a:rPr>
              <a:t>Local Governance:</a:t>
            </a:r>
            <a:r>
              <a:rPr lang="en-US" sz="222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Women's participation on Village Development Committees rose to 40%, expanding their leadership in local natural resource planning.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850106" y="5743575"/>
            <a:ext cx="16587788" cy="1271588"/>
            <a:chOff x="0" y="0"/>
            <a:chExt cx="22117050" cy="169545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117050" cy="1695450"/>
            </a:xfrm>
            <a:custGeom>
              <a:avLst/>
              <a:gdLst/>
              <a:ahLst/>
              <a:cxnLst/>
              <a:rect r="r" b="b" t="t" l="l"/>
              <a:pathLst>
                <a:path h="1695450" w="22117050">
                  <a:moveTo>
                    <a:pt x="0" y="154178"/>
                  </a:moveTo>
                  <a:cubicBezTo>
                    <a:pt x="0" y="68961"/>
                    <a:pt x="68961" y="0"/>
                    <a:pt x="154178" y="0"/>
                  </a:cubicBezTo>
                  <a:lnTo>
                    <a:pt x="21962872" y="0"/>
                  </a:lnTo>
                  <a:cubicBezTo>
                    <a:pt x="22047961" y="0"/>
                    <a:pt x="22117050" y="68961"/>
                    <a:pt x="22117050" y="154178"/>
                  </a:cubicBezTo>
                  <a:lnTo>
                    <a:pt x="22117050" y="1541272"/>
                  </a:lnTo>
                  <a:cubicBezTo>
                    <a:pt x="22117050" y="1626362"/>
                    <a:pt x="22048088" y="1695450"/>
                    <a:pt x="21962872" y="1695450"/>
                  </a:cubicBezTo>
                  <a:lnTo>
                    <a:pt x="154178" y="1695450"/>
                  </a:lnTo>
                  <a:cubicBezTo>
                    <a:pt x="68961" y="1695450"/>
                    <a:pt x="0" y="1626489"/>
                    <a:pt x="0" y="1541272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2E8F0"/>
              </a:solidFill>
              <a:prstDash val="solid"/>
              <a:miter/>
            </a:ln>
          </p:spPr>
        </p:sp>
      </p:grpSp>
      <p:sp>
        <p:nvSpPr>
          <p:cNvPr name="TextBox 12" id="12"/>
          <p:cNvSpPr txBox="true"/>
          <p:nvPr/>
        </p:nvSpPr>
        <p:spPr>
          <a:xfrm rot="0">
            <a:off x="1643062" y="5912644"/>
            <a:ext cx="15501938" cy="8201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7"/>
              </a:lnSpc>
            </a:pPr>
            <a:r>
              <a:rPr lang="en-US" sz="2224" b="true">
                <a:solidFill>
                  <a:srgbClr val="0F2942"/>
                </a:solidFill>
                <a:latin typeface="DM Sans Bold"/>
                <a:ea typeface="DM Sans Bold"/>
                <a:cs typeface="DM Sans Bold"/>
                <a:sym typeface="DM Sans Bold"/>
              </a:rPr>
              <a:t>Whole-Household Design:</a:t>
            </a:r>
            <a:r>
              <a:rPr lang="en-US" sz="222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Involving entire households in technical training increased women's involvement in male-dominated field tasks by ~80%.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850106" y="7200900"/>
            <a:ext cx="16587788" cy="1271588"/>
            <a:chOff x="0" y="0"/>
            <a:chExt cx="22117050" cy="16954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117050" cy="1695450"/>
            </a:xfrm>
            <a:custGeom>
              <a:avLst/>
              <a:gdLst/>
              <a:ahLst/>
              <a:cxnLst/>
              <a:rect r="r" b="b" t="t" l="l"/>
              <a:pathLst>
                <a:path h="1695450" w="22117050">
                  <a:moveTo>
                    <a:pt x="0" y="154178"/>
                  </a:moveTo>
                  <a:cubicBezTo>
                    <a:pt x="0" y="68961"/>
                    <a:pt x="68961" y="0"/>
                    <a:pt x="154178" y="0"/>
                  </a:cubicBezTo>
                  <a:lnTo>
                    <a:pt x="21962872" y="0"/>
                  </a:lnTo>
                  <a:cubicBezTo>
                    <a:pt x="22047961" y="0"/>
                    <a:pt x="22117050" y="68961"/>
                    <a:pt x="22117050" y="154178"/>
                  </a:cubicBezTo>
                  <a:lnTo>
                    <a:pt x="22117050" y="1541272"/>
                  </a:lnTo>
                  <a:cubicBezTo>
                    <a:pt x="22117050" y="1626362"/>
                    <a:pt x="22048088" y="1695450"/>
                    <a:pt x="21962872" y="1695450"/>
                  </a:cubicBezTo>
                  <a:lnTo>
                    <a:pt x="154178" y="1695450"/>
                  </a:lnTo>
                  <a:cubicBezTo>
                    <a:pt x="68961" y="1695450"/>
                    <a:pt x="0" y="1626489"/>
                    <a:pt x="0" y="1541272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2E8F0"/>
              </a:solidFill>
              <a:prstDash val="solid"/>
              <a:miter/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1643062" y="7369969"/>
            <a:ext cx="15501938" cy="8201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7"/>
              </a:lnSpc>
            </a:pPr>
            <a:r>
              <a:rPr lang="en-US" sz="2224" b="true">
                <a:solidFill>
                  <a:srgbClr val="0F2942"/>
                </a:solidFill>
                <a:latin typeface="DM Sans Bold"/>
                <a:ea typeface="DM Sans Bold"/>
                <a:cs typeface="DM Sans Bold"/>
                <a:sym typeface="DM Sans Bold"/>
              </a:rPr>
              <a:t>Trusted Intermediaries:</a:t>
            </a:r>
            <a:r>
              <a:rPr lang="en-US" sz="222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Pairing technical innovations with local SHG federations shifts deep social norms more durably than individual interventions.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857250" y="4079081"/>
            <a:ext cx="16573500" cy="14288"/>
            <a:chOff x="0" y="0"/>
            <a:chExt cx="22098000" cy="1905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2098000" cy="19050"/>
            </a:xfrm>
            <a:custGeom>
              <a:avLst/>
              <a:gdLst/>
              <a:ahLst/>
              <a:cxnLst/>
              <a:rect r="r" b="b" t="t" l="l"/>
              <a:pathLst>
                <a:path h="19050" w="22098000">
                  <a:moveTo>
                    <a:pt x="0" y="0"/>
                  </a:moveTo>
                  <a:lnTo>
                    <a:pt x="22098000" y="0"/>
                  </a:lnTo>
                  <a:lnTo>
                    <a:pt x="220980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857250" y="5536406"/>
            <a:ext cx="16573500" cy="14288"/>
            <a:chOff x="0" y="0"/>
            <a:chExt cx="22098000" cy="1905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2098000" cy="19050"/>
            </a:xfrm>
            <a:custGeom>
              <a:avLst/>
              <a:gdLst/>
              <a:ahLst/>
              <a:cxnLst/>
              <a:rect r="r" b="b" t="t" l="l"/>
              <a:pathLst>
                <a:path h="19050" w="22098000">
                  <a:moveTo>
                    <a:pt x="0" y="0"/>
                  </a:moveTo>
                  <a:lnTo>
                    <a:pt x="22098000" y="0"/>
                  </a:lnTo>
                  <a:lnTo>
                    <a:pt x="220980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857250" y="6993731"/>
            <a:ext cx="16573500" cy="14288"/>
            <a:chOff x="0" y="0"/>
            <a:chExt cx="22098000" cy="190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2098000" cy="19050"/>
            </a:xfrm>
            <a:custGeom>
              <a:avLst/>
              <a:gdLst/>
              <a:ahLst/>
              <a:cxnLst/>
              <a:rect r="r" b="b" t="t" l="l"/>
              <a:pathLst>
                <a:path h="19050" w="22098000">
                  <a:moveTo>
                    <a:pt x="0" y="0"/>
                  </a:moveTo>
                  <a:lnTo>
                    <a:pt x="22098000" y="0"/>
                  </a:lnTo>
                  <a:lnTo>
                    <a:pt x="220980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857250" y="8451056"/>
            <a:ext cx="16573500" cy="14288"/>
            <a:chOff x="0" y="0"/>
            <a:chExt cx="22098000" cy="1905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2098000" cy="19050"/>
            </a:xfrm>
            <a:custGeom>
              <a:avLst/>
              <a:gdLst/>
              <a:ahLst/>
              <a:cxnLst/>
              <a:rect r="r" b="b" t="t" l="l"/>
              <a:pathLst>
                <a:path h="19050" w="22098000">
                  <a:moveTo>
                    <a:pt x="0" y="0"/>
                  </a:moveTo>
                  <a:lnTo>
                    <a:pt x="22098000" y="0"/>
                  </a:lnTo>
                  <a:lnTo>
                    <a:pt x="220980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157288" y="3128962"/>
            <a:ext cx="357188" cy="300038"/>
            <a:chOff x="0" y="0"/>
            <a:chExt cx="476250" cy="400050"/>
          </a:xfrm>
        </p:grpSpPr>
        <p:sp>
          <p:nvSpPr>
            <p:cNvPr name="Freeform 25" id="25" descr="image.png"/>
            <p:cNvSpPr/>
            <p:nvPr/>
          </p:nvSpPr>
          <p:spPr>
            <a:xfrm flipH="false" flipV="false" rot="0">
              <a:off x="0" y="0"/>
              <a:ext cx="476250" cy="400050"/>
            </a:xfrm>
            <a:custGeom>
              <a:avLst/>
              <a:gdLst/>
              <a:ahLst/>
              <a:cxnLst/>
              <a:rect r="r" b="b" t="t" l="l"/>
              <a:pathLst>
                <a:path h="400050" w="476250">
                  <a:moveTo>
                    <a:pt x="0" y="0"/>
                  </a:moveTo>
                  <a:lnTo>
                    <a:pt x="476250" y="0"/>
                  </a:lnTo>
                  <a:lnTo>
                    <a:pt x="476250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157288" y="6043612"/>
            <a:ext cx="357188" cy="300038"/>
            <a:chOff x="0" y="0"/>
            <a:chExt cx="476250" cy="400050"/>
          </a:xfrm>
        </p:grpSpPr>
        <p:sp>
          <p:nvSpPr>
            <p:cNvPr name="Freeform 27" id="27" descr="image.png"/>
            <p:cNvSpPr/>
            <p:nvPr/>
          </p:nvSpPr>
          <p:spPr>
            <a:xfrm flipH="false" flipV="false" rot="0">
              <a:off x="0" y="0"/>
              <a:ext cx="476250" cy="400050"/>
            </a:xfrm>
            <a:custGeom>
              <a:avLst/>
              <a:gdLst/>
              <a:ahLst/>
              <a:cxnLst/>
              <a:rect r="r" b="b" t="t" l="l"/>
              <a:pathLst>
                <a:path h="400050" w="476250">
                  <a:moveTo>
                    <a:pt x="0" y="0"/>
                  </a:moveTo>
                  <a:lnTo>
                    <a:pt x="476250" y="0"/>
                  </a:lnTo>
                  <a:lnTo>
                    <a:pt x="476250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157288" y="7500938"/>
            <a:ext cx="357188" cy="300038"/>
            <a:chOff x="0" y="0"/>
            <a:chExt cx="476250" cy="400050"/>
          </a:xfrm>
        </p:grpSpPr>
        <p:sp>
          <p:nvSpPr>
            <p:cNvPr name="Freeform 29" id="29" descr="image.png"/>
            <p:cNvSpPr/>
            <p:nvPr/>
          </p:nvSpPr>
          <p:spPr>
            <a:xfrm flipH="false" flipV="false" rot="0">
              <a:off x="0" y="0"/>
              <a:ext cx="476250" cy="400050"/>
            </a:xfrm>
            <a:custGeom>
              <a:avLst/>
              <a:gdLst/>
              <a:ahLst/>
              <a:cxnLst/>
              <a:rect r="r" b="b" t="t" l="l"/>
              <a:pathLst>
                <a:path h="400050" w="476250">
                  <a:moveTo>
                    <a:pt x="0" y="0"/>
                  </a:moveTo>
                  <a:lnTo>
                    <a:pt x="476250" y="0"/>
                  </a:lnTo>
                  <a:lnTo>
                    <a:pt x="476250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30" id="30"/>
          <p:cNvSpPr txBox="true"/>
          <p:nvPr/>
        </p:nvSpPr>
        <p:spPr>
          <a:xfrm rot="0">
            <a:off x="857250" y="714375"/>
            <a:ext cx="17402175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SHGs as Resilience Assets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857250" y="1528762"/>
            <a:ext cx="16573500" cy="42862"/>
            <a:chOff x="0" y="0"/>
            <a:chExt cx="22098000" cy="5715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2098000" cy="57150"/>
            </a:xfrm>
            <a:custGeom>
              <a:avLst/>
              <a:gdLst/>
              <a:ahLst/>
              <a:cxnLst/>
              <a:rect r="r" b="b" t="t" l="l"/>
              <a:pathLst>
                <a:path h="57150" w="22098000">
                  <a:moveTo>
                    <a:pt x="0" y="0"/>
                  </a:moveTo>
                  <a:lnTo>
                    <a:pt x="22098000" y="0"/>
                  </a:lnTo>
                  <a:lnTo>
                    <a:pt x="220980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Freeform 33" id="33"/>
          <p:cNvSpPr/>
          <p:nvPr/>
        </p:nvSpPr>
        <p:spPr>
          <a:xfrm flipH="false" flipV="false" rot="0">
            <a:off x="-156689" y="9666151"/>
            <a:ext cx="18611593" cy="626852"/>
          </a:xfrm>
          <a:custGeom>
            <a:avLst/>
            <a:gdLst/>
            <a:ahLst/>
            <a:cxnLst/>
            <a:rect r="r" b="b" t="t" l="l"/>
            <a:pathLst>
              <a:path h="626852" w="18611593">
                <a:moveTo>
                  <a:pt x="0" y="0"/>
                </a:moveTo>
                <a:lnTo>
                  <a:pt x="18611594" y="0"/>
                </a:lnTo>
                <a:lnTo>
                  <a:pt x="18611594" y="626852"/>
                </a:lnTo>
                <a:lnTo>
                  <a:pt x="0" y="626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975649" y="4541044"/>
            <a:ext cx="667413" cy="3242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03"/>
              </a:lnSpc>
              <a:spcBef>
                <a:spcPct val="0"/>
              </a:spcBef>
            </a:pPr>
            <a:r>
              <a:rPr lang="en-US" b="true" sz="2276">
                <a:solidFill>
                  <a:srgbClr val="206C3C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🏛️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image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197453" y="3319167"/>
            <a:ext cx="1893094" cy="457200"/>
            <a:chOff x="0" y="0"/>
            <a:chExt cx="2524125" cy="609600"/>
          </a:xfrm>
        </p:grpSpPr>
        <p:sp>
          <p:nvSpPr>
            <p:cNvPr name="Freeform 5" id="5" descr="image.png"/>
            <p:cNvSpPr/>
            <p:nvPr/>
          </p:nvSpPr>
          <p:spPr>
            <a:xfrm flipH="false" flipV="false" rot="0">
              <a:off x="0" y="0"/>
              <a:ext cx="2524125" cy="609600"/>
            </a:xfrm>
            <a:custGeom>
              <a:avLst/>
              <a:gdLst/>
              <a:ahLst/>
              <a:cxnLst/>
              <a:rect r="r" b="b" t="t" l="l"/>
              <a:pathLst>
                <a:path h="609600" w="2524125">
                  <a:moveTo>
                    <a:pt x="0" y="0"/>
                  </a:moveTo>
                  <a:lnTo>
                    <a:pt x="2524125" y="0"/>
                  </a:lnTo>
                  <a:lnTo>
                    <a:pt x="2524125" y="609600"/>
                  </a:lnTo>
                  <a:lnTo>
                    <a:pt x="0" y="60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985" r="0" b="-985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2115617" y="4052592"/>
            <a:ext cx="14056757" cy="9382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20"/>
              </a:lnSpc>
            </a:pPr>
            <a:r>
              <a:rPr lang="en-US" sz="5850" b="true">
                <a:solidFill>
                  <a:srgbClr val="FFFFFF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Markets, Systems &amp; Future Horizons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429625" y="5562305"/>
            <a:ext cx="1428750" cy="57150"/>
            <a:chOff x="0" y="0"/>
            <a:chExt cx="1905000" cy="76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05000" cy="76200"/>
            </a:xfrm>
            <a:custGeom>
              <a:avLst/>
              <a:gdLst/>
              <a:ahLst/>
              <a:cxnLst/>
              <a:rect r="r" b="b" t="t" l="l"/>
              <a:pathLst>
                <a:path h="76200" w="1905000">
                  <a:moveTo>
                    <a:pt x="0" y="0"/>
                  </a:moveTo>
                  <a:lnTo>
                    <a:pt x="1905000" y="0"/>
                  </a:lnTo>
                  <a:lnTo>
                    <a:pt x="19050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2236386" y="6076655"/>
            <a:ext cx="13815219" cy="1159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86"/>
              </a:lnSpc>
            </a:pPr>
            <a:r>
              <a:rPr lang="en-US" sz="2991">
                <a:solidFill>
                  <a:srgbClr val="CBD5E1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Connecting smallholders to markets, building risk-sensitive safety nets, and charting strategic research priorities for long-term impact.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89577" y="585264"/>
            <a:ext cx="13915038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3"/>
              </a:lnSpc>
            </a:pPr>
            <a:r>
              <a:rPr lang="en-US" sz="4003" b="true">
                <a:solidFill>
                  <a:srgbClr val="334155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Beyond the Farm: Market &amp; Infrastructure Linkages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317407" y="2159097"/>
            <a:ext cx="6615485" cy="6036237"/>
            <a:chOff x="0" y="0"/>
            <a:chExt cx="10451376" cy="953626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451338" cy="9536299"/>
            </a:xfrm>
            <a:custGeom>
              <a:avLst/>
              <a:gdLst/>
              <a:ahLst/>
              <a:cxnLst/>
              <a:rect r="r" b="b" t="t" l="l"/>
              <a:pathLst>
                <a:path h="9536299" w="10451338">
                  <a:moveTo>
                    <a:pt x="0" y="1589404"/>
                  </a:moveTo>
                  <a:cubicBezTo>
                    <a:pt x="0" y="711581"/>
                    <a:pt x="711581" y="0"/>
                    <a:pt x="1589405" y="0"/>
                  </a:cubicBezTo>
                  <a:lnTo>
                    <a:pt x="8861933" y="0"/>
                  </a:lnTo>
                  <a:cubicBezTo>
                    <a:pt x="9739757" y="0"/>
                    <a:pt x="10451338" y="711581"/>
                    <a:pt x="10451338" y="1589404"/>
                  </a:cubicBezTo>
                  <a:lnTo>
                    <a:pt x="10451338" y="7946894"/>
                  </a:lnTo>
                  <a:cubicBezTo>
                    <a:pt x="10451338" y="8824717"/>
                    <a:pt x="9739757" y="9536299"/>
                    <a:pt x="8861933" y="9536299"/>
                  </a:cubicBezTo>
                  <a:lnTo>
                    <a:pt x="1589405" y="9536299"/>
                  </a:lnTo>
                  <a:cubicBezTo>
                    <a:pt x="711581" y="9536299"/>
                    <a:pt x="0" y="8824590"/>
                    <a:pt x="0" y="7946894"/>
                  </a:cubicBezTo>
                  <a:close/>
                </a:path>
              </a:pathLst>
            </a:custGeom>
            <a:solidFill>
              <a:srgbClr val="F2EDE4"/>
            </a:solidFill>
            <a:ln w="14299" cap="sq">
              <a:solidFill>
                <a:srgbClr val="C27D38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0451376" cy="95457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22"/>
                </a:lnSpc>
              </a:pPr>
              <a:r>
                <a:rPr lang="en-US" sz="3102" b="true">
                  <a:solidFill>
                    <a:srgbClr val="A0522D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Structural Constraints</a:t>
              </a:r>
            </a:p>
            <a:p>
              <a:pPr algn="ctr">
                <a:lnSpc>
                  <a:spcPts val="3722"/>
                </a:lnSpc>
              </a:pPr>
            </a:p>
            <a:p>
              <a:pPr algn="l">
                <a:lnSpc>
                  <a:spcPts val="2821"/>
                </a:lnSpc>
              </a:pPr>
              <a:r>
                <a:rPr lang="en-US" sz="2351">
                  <a:solidFill>
                    <a:srgbClr val="2B2B2B"/>
                  </a:solidFill>
                  <a:latin typeface="DM Sans"/>
                  <a:ea typeface="DM Sans"/>
                  <a:cs typeface="DM Sans"/>
                  <a:sym typeface="DM Sans"/>
                </a:rPr>
                <a:t>• </a:t>
              </a:r>
              <a:r>
                <a:rPr lang="en-US" sz="2351" b="true">
                  <a:solidFill>
                    <a:srgbClr val="2B2B2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Scale: </a:t>
              </a:r>
              <a:r>
                <a:rPr lang="en-US" sz="2351">
                  <a:solidFill>
                    <a:srgbClr val="2B2B2B"/>
                  </a:solidFill>
                  <a:latin typeface="DM Sans"/>
                  <a:ea typeface="DM Sans"/>
                  <a:cs typeface="DM Sans"/>
                  <a:sym typeface="DM Sans"/>
                </a:rPr>
                <a:t>~500 million smallholder farms operating in India.</a:t>
              </a:r>
            </a:p>
            <a:p>
              <a:pPr algn="l">
                <a:lnSpc>
                  <a:spcPts val="2821"/>
                </a:lnSpc>
              </a:pPr>
            </a:p>
            <a:p>
              <a:pPr algn="l">
                <a:lnSpc>
                  <a:spcPts val="2821"/>
                </a:lnSpc>
              </a:pPr>
              <a:r>
                <a:rPr lang="en-US" sz="2351">
                  <a:solidFill>
                    <a:srgbClr val="2B2B2B"/>
                  </a:solidFill>
                  <a:latin typeface="DM Sans"/>
                  <a:ea typeface="DM Sans"/>
                  <a:cs typeface="DM Sans"/>
                  <a:sym typeface="DM Sans"/>
                </a:rPr>
                <a:t>• </a:t>
              </a:r>
              <a:r>
                <a:rPr lang="en-US" sz="2351" b="true">
                  <a:solidFill>
                    <a:srgbClr val="2B2B2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Land fragmentation:</a:t>
              </a:r>
              <a:r>
                <a:rPr lang="en-US" sz="2351">
                  <a:solidFill>
                    <a:srgbClr val="2B2B2B"/>
                  </a:solidFill>
                  <a:latin typeface="DM Sans"/>
                  <a:ea typeface="DM Sans"/>
                  <a:cs typeface="DM Sans"/>
                  <a:sym typeface="DM Sans"/>
                </a:rPr>
                <a:t> 70–80% of landholdings in states like West Bengal, Bihar, &amp; Kerala are small/marginal.</a:t>
              </a:r>
            </a:p>
            <a:p>
              <a:pPr algn="l">
                <a:lnSpc>
                  <a:spcPts val="2821"/>
                </a:lnSpc>
              </a:pPr>
            </a:p>
            <a:p>
              <a:pPr algn="l">
                <a:lnSpc>
                  <a:spcPts val="2821"/>
                </a:lnSpc>
              </a:pPr>
              <a:r>
                <a:rPr lang="en-US" sz="2351">
                  <a:solidFill>
                    <a:srgbClr val="2B2B2B"/>
                  </a:solidFill>
                  <a:latin typeface="DM Sans"/>
                  <a:ea typeface="DM Sans"/>
                  <a:cs typeface="DM Sans"/>
                  <a:sym typeface="DM Sans"/>
                </a:rPr>
                <a:t>• </a:t>
              </a:r>
              <a:r>
                <a:rPr lang="en-US" sz="2351" b="true">
                  <a:solidFill>
                    <a:srgbClr val="2B2B2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Poverty correlation:</a:t>
              </a:r>
              <a:r>
                <a:rPr lang="en-US" sz="2351">
                  <a:solidFill>
                    <a:srgbClr val="2B2B2B"/>
                  </a:solidFill>
                  <a:latin typeface="DM Sans"/>
                  <a:ea typeface="DM Sans"/>
                  <a:cs typeface="DM Sans"/>
                  <a:sym typeface="DM Sans"/>
                </a:rPr>
                <a:t> Rural poverty remains &gt;50% in several dryland agrarian districts.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561447" y="2276010"/>
            <a:ext cx="6487353" cy="5919324"/>
            <a:chOff x="0" y="0"/>
            <a:chExt cx="10451376" cy="95362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451338" cy="9536299"/>
            </a:xfrm>
            <a:custGeom>
              <a:avLst/>
              <a:gdLst/>
              <a:ahLst/>
              <a:cxnLst/>
              <a:rect r="r" b="b" t="t" l="l"/>
              <a:pathLst>
                <a:path h="9536299" w="10451338">
                  <a:moveTo>
                    <a:pt x="0" y="1589404"/>
                  </a:moveTo>
                  <a:cubicBezTo>
                    <a:pt x="0" y="711581"/>
                    <a:pt x="711581" y="0"/>
                    <a:pt x="1589405" y="0"/>
                  </a:cubicBezTo>
                  <a:lnTo>
                    <a:pt x="8861933" y="0"/>
                  </a:lnTo>
                  <a:cubicBezTo>
                    <a:pt x="9739757" y="0"/>
                    <a:pt x="10451338" y="711581"/>
                    <a:pt x="10451338" y="1589404"/>
                  </a:cubicBezTo>
                  <a:lnTo>
                    <a:pt x="10451338" y="7946894"/>
                  </a:lnTo>
                  <a:cubicBezTo>
                    <a:pt x="10451338" y="8824717"/>
                    <a:pt x="9739757" y="9536299"/>
                    <a:pt x="8861933" y="9536299"/>
                  </a:cubicBezTo>
                  <a:lnTo>
                    <a:pt x="1589405" y="9536299"/>
                  </a:lnTo>
                  <a:cubicBezTo>
                    <a:pt x="711581" y="9536299"/>
                    <a:pt x="0" y="8824590"/>
                    <a:pt x="0" y="7946894"/>
                  </a:cubicBezTo>
                  <a:close/>
                </a:path>
              </a:pathLst>
            </a:custGeom>
            <a:solidFill>
              <a:srgbClr val="F9F2E8"/>
            </a:solidFill>
            <a:ln w="14299" cap="sq">
              <a:solidFill>
                <a:srgbClr val="C0392B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0451376" cy="95457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22"/>
                </a:lnSpc>
              </a:pPr>
              <a:r>
                <a:rPr lang="en-US" sz="3102" b="true">
                  <a:solidFill>
                    <a:srgbClr val="A0522D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Where Linkage is Designed Deliberately</a:t>
              </a:r>
            </a:p>
            <a:p>
              <a:pPr algn="ctr">
                <a:lnSpc>
                  <a:spcPts val="3722"/>
                </a:lnSpc>
              </a:pPr>
            </a:p>
            <a:p>
              <a:pPr algn="l">
                <a:lnSpc>
                  <a:spcPts val="2821"/>
                </a:lnSpc>
              </a:pPr>
              <a:r>
                <a:rPr lang="en-US" sz="2351">
                  <a:solidFill>
                    <a:srgbClr val="2B2B2B"/>
                  </a:solidFill>
                  <a:latin typeface="DM Sans"/>
                  <a:ea typeface="DM Sans"/>
                  <a:cs typeface="DM Sans"/>
                  <a:sym typeface="DM Sans"/>
                </a:rPr>
                <a:t>• Digital Platforms: Direct market access platforms yield +25–35% income gains for smallholders.</a:t>
              </a:r>
            </a:p>
            <a:p>
              <a:pPr algn="l">
                <a:lnSpc>
                  <a:spcPts val="2821"/>
                </a:lnSpc>
              </a:pPr>
            </a:p>
            <a:p>
              <a:pPr algn="l">
                <a:lnSpc>
                  <a:spcPts val="2821"/>
                </a:lnSpc>
              </a:pPr>
              <a:r>
                <a:rPr lang="en-US" sz="2351">
                  <a:solidFill>
                    <a:srgbClr val="2B2B2B"/>
                  </a:solidFill>
                  <a:latin typeface="DM Sans"/>
                  <a:ea typeface="DM Sans"/>
                  <a:cs typeface="DM Sans"/>
                  <a:sym typeface="DM Sans"/>
                </a:rPr>
                <a:t>• Maharashtra PoCRA Model: Reached 1.2 million farmers via FPOs, boosting crop yields by +9–21%.</a:t>
              </a:r>
            </a:p>
            <a:p>
              <a:pPr algn="l">
                <a:lnSpc>
                  <a:spcPts val="2821"/>
                </a:lnSpc>
              </a:pPr>
            </a:p>
            <a:p>
              <a:pPr algn="l">
                <a:lnSpc>
                  <a:spcPts val="2821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0" y="9666151"/>
            <a:ext cx="18288000" cy="615953"/>
          </a:xfrm>
          <a:custGeom>
            <a:avLst/>
            <a:gdLst/>
            <a:ahLst/>
            <a:cxnLst/>
            <a:rect r="r" b="b" t="t" l="l"/>
            <a:pathLst>
              <a:path h="615953" w="18288000">
                <a:moveTo>
                  <a:pt x="0" y="0"/>
                </a:moveTo>
                <a:lnTo>
                  <a:pt x="18288000" y="0"/>
                </a:lnTo>
                <a:lnTo>
                  <a:pt x="18288000" y="615953"/>
                </a:lnTo>
                <a:lnTo>
                  <a:pt x="0" y="615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189577" y="1447757"/>
            <a:ext cx="16573500" cy="47625"/>
            <a:chOff x="0" y="0"/>
            <a:chExt cx="22098000" cy="63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098000" cy="63500"/>
            </a:xfrm>
            <a:custGeom>
              <a:avLst/>
              <a:gdLst/>
              <a:ahLst/>
              <a:cxnLst/>
              <a:rect r="r" b="b" t="t" l="l"/>
              <a:pathLst>
                <a:path h="63500" w="22098000">
                  <a:moveTo>
                    <a:pt x="0" y="0"/>
                  </a:moveTo>
                  <a:lnTo>
                    <a:pt x="22098000" y="0"/>
                  </a:lnTo>
                  <a:lnTo>
                    <a:pt x="22098000" y="63500"/>
                  </a:lnTo>
                  <a:lnTo>
                    <a:pt x="0" y="6350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2441940" y="8712734"/>
            <a:ext cx="13404120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9"/>
              </a:lnSpc>
              <a:spcBef>
                <a:spcPct val="0"/>
              </a:spcBef>
            </a:pPr>
            <a:r>
              <a:rPr lang="en-US" b="true" sz="2224">
                <a:solidFill>
                  <a:srgbClr val="A0522D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Key Takeaway: Aggregation through inclusive FPOs bridges the structural gap between farm gate and market value.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image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57250" y="3014662"/>
            <a:ext cx="16573500" cy="5472112"/>
            <a:chOff x="0" y="0"/>
            <a:chExt cx="22098000" cy="7296150"/>
          </a:xfrm>
        </p:grpSpPr>
        <p:sp>
          <p:nvSpPr>
            <p:cNvPr name="Freeform 5" id="5" descr="image.png"/>
            <p:cNvSpPr/>
            <p:nvPr/>
          </p:nvSpPr>
          <p:spPr>
            <a:xfrm flipH="false" flipV="false" rot="0">
              <a:off x="0" y="0"/>
              <a:ext cx="22098000" cy="7296150"/>
            </a:xfrm>
            <a:custGeom>
              <a:avLst/>
              <a:gdLst/>
              <a:ahLst/>
              <a:cxnLst/>
              <a:rect r="r" b="b" t="t" l="l"/>
              <a:pathLst>
                <a:path h="7296150" w="22098000">
                  <a:moveTo>
                    <a:pt x="0" y="0"/>
                  </a:moveTo>
                  <a:lnTo>
                    <a:pt x="22098000" y="0"/>
                  </a:lnTo>
                  <a:lnTo>
                    <a:pt x="22098000" y="7296150"/>
                  </a:lnTo>
                  <a:lnTo>
                    <a:pt x="0" y="7296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629197" y="2810760"/>
          <a:ext cx="16960237" cy="5885466"/>
        </p:xfrm>
        <a:graphic>
          <a:graphicData uri="http://schemas.openxmlformats.org/drawingml/2006/table">
            <a:tbl>
              <a:tblPr/>
              <a:tblGrid>
                <a:gridCol w="3041821"/>
                <a:gridCol w="6711597"/>
                <a:gridCol w="7206819"/>
              </a:tblGrid>
              <a:tr h="1304143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669"/>
                        </a:lnSpc>
                        <a:defRPr/>
                      </a:pPr>
                      <a:r>
                        <a:rPr lang="en-US" sz="2224" b="true">
                          <a:solidFill>
                            <a:srgbClr val="FFFFFF"/>
                          </a:solidFill>
                          <a:latin typeface="Merriweather Bold"/>
                          <a:ea typeface="Merriweather Bold"/>
                          <a:cs typeface="Merriweather Bold"/>
                          <a:sym typeface="Merriweather Bold"/>
                        </a:rPr>
                        <a:t>Domain</a:t>
                      </a:r>
                      <a:endParaRPr lang="en-US" sz="1100"/>
                    </a:p>
                  </a:txBody>
                  <a:tcPr marL="63500" marR="63500" marT="63500" marB="6350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669"/>
                        </a:lnSpc>
                        <a:defRPr/>
                      </a:pPr>
                      <a:r>
                        <a:rPr lang="en-US" sz="2224" b="true">
                          <a:solidFill>
                            <a:srgbClr val="FFFFFF"/>
                          </a:solidFill>
                          <a:latin typeface="Merriweather Bold"/>
                          <a:ea typeface="Merriweather Bold"/>
                          <a:cs typeface="Merriweather Bold"/>
                          <a:sym typeface="Merriweather Bold"/>
                        </a:rPr>
                        <a:t>Traditional Bottlenecks</a:t>
                      </a:r>
                      <a:endParaRPr lang="en-US" sz="1100"/>
                    </a:p>
                  </a:txBody>
                  <a:tcPr marL="63500" marR="63500" marT="63500" marB="6350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669"/>
                        </a:lnSpc>
                        <a:defRPr/>
                      </a:pPr>
                      <a:r>
                        <a:rPr lang="en-US" sz="2224" b="true">
                          <a:solidFill>
                            <a:srgbClr val="FFFFFF"/>
                          </a:solidFill>
                          <a:latin typeface="Merriweather Bold"/>
                          <a:ea typeface="Merriweather Bold"/>
                          <a:cs typeface="Merriweather Bold"/>
                          <a:sym typeface="Merriweather Bold"/>
                        </a:rPr>
                        <a:t>Inclusive Solutions &amp; Impact</a:t>
                      </a:r>
                      <a:endParaRPr lang="en-US" sz="1100"/>
                    </a:p>
                  </a:txBody>
                  <a:tcPr marL="63500" marR="63500" marT="63500" marB="6350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942"/>
                    </a:solidFill>
                  </a:tcPr>
                </a:tc>
              </a:tr>
              <a:tr h="108577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669"/>
                        </a:lnSpc>
                        <a:defRPr/>
                      </a:pPr>
                      <a:r>
                        <a:rPr lang="en-US" sz="2224" b="true">
                          <a:solidFill>
                            <a:srgbClr val="334155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Tenants &amp; Landless</a:t>
                      </a:r>
                      <a:endParaRPr lang="en-US" sz="1100"/>
                    </a:p>
                  </a:txBody>
                  <a:tcPr marL="63500" marR="63500" marT="63500" marB="6350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669"/>
                        </a:lnSpc>
                        <a:defRPr/>
                      </a:pPr>
                      <a:r>
                        <a:rPr lang="en-US" sz="2224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Support linked exclusively to formal land ownership.</a:t>
                      </a:r>
                      <a:endParaRPr lang="en-US" sz="1100"/>
                    </a:p>
                  </a:txBody>
                  <a:tcPr marL="63500" marR="63500" marT="63500" marB="6350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669"/>
                        </a:lnSpc>
                        <a:defRPr/>
                      </a:pPr>
                      <a:r>
                        <a:rPr lang="en-US" sz="2224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Credit &amp; safety nets tailored for tenant cultivators.</a:t>
                      </a:r>
                      <a:endParaRPr lang="en-US" sz="1100"/>
                    </a:p>
                  </a:txBody>
                  <a:tcPr marL="63500" marR="63500" marT="63500" marB="6350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577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669"/>
                        </a:lnSpc>
                        <a:defRPr/>
                      </a:pPr>
                      <a:r>
                        <a:rPr lang="en-US" sz="2224" b="true">
                          <a:solidFill>
                            <a:srgbClr val="334155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Market Platforms</a:t>
                      </a:r>
                      <a:endParaRPr lang="en-US" sz="1100"/>
                    </a:p>
                  </a:txBody>
                  <a:tcPr marL="63500" marR="63500" marT="63500" marB="6350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669"/>
                        </a:lnSpc>
                        <a:defRPr/>
                      </a:pPr>
                      <a:r>
                        <a:rPr lang="en-US" sz="2224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High intermediary markups and low price realization.</a:t>
                      </a:r>
                      <a:endParaRPr lang="en-US" sz="1100"/>
                    </a:p>
                  </a:txBody>
                  <a:tcPr marL="63500" marR="63500" marT="63500" marB="6350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669"/>
                        </a:lnSpc>
                        <a:defRPr/>
                      </a:pPr>
                      <a:r>
                        <a:rPr lang="en-US" sz="2224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Digital direct-market access boosting income </a:t>
                      </a:r>
                      <a:endParaRPr lang="en-US" sz="1100"/>
                    </a:p>
                  </a:txBody>
                  <a:tcPr marL="63500" marR="63500" marT="63500" marB="6350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108577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669"/>
                        </a:lnSpc>
                        <a:defRPr/>
                      </a:pPr>
                      <a:r>
                        <a:rPr lang="en-US" sz="2224" b="true">
                          <a:solidFill>
                            <a:srgbClr val="334155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FPO Aggregation</a:t>
                      </a:r>
                      <a:endParaRPr lang="en-US" sz="1100"/>
                    </a:p>
                  </a:txBody>
                  <a:tcPr marL="63500" marR="63500" marT="63500" marB="6350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669"/>
                        </a:lnSpc>
                        <a:defRPr/>
                      </a:pPr>
                      <a:r>
                        <a:rPr lang="en-US" sz="2224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Smallholders lack individual bargaining power.</a:t>
                      </a:r>
                      <a:endParaRPr lang="en-US" sz="1100"/>
                    </a:p>
                  </a:txBody>
                  <a:tcPr marL="63500" marR="63500" marT="63500" marB="6350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669"/>
                        </a:lnSpc>
                        <a:defRPr/>
                      </a:pPr>
                      <a:r>
                        <a:rPr lang="en-US" sz="2224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Maharashtra PoCRA FPOs lifting yields.</a:t>
                      </a:r>
                      <a:endParaRPr lang="en-US" sz="1100"/>
                    </a:p>
                  </a:txBody>
                  <a:tcPr marL="63500" marR="63500" marT="63500" marB="6350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399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669"/>
                        </a:lnSpc>
                        <a:defRPr/>
                      </a:pPr>
                      <a:r>
                        <a:rPr lang="en-US" sz="2224" b="true">
                          <a:solidFill>
                            <a:srgbClr val="334155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Economy Drivers</a:t>
                      </a:r>
                      <a:endParaRPr lang="en-US" sz="1100"/>
                    </a:p>
                  </a:txBody>
                  <a:tcPr marL="63500" marR="63500" marT="63500" marB="6350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669"/>
                        </a:lnSpc>
                        <a:defRPr/>
                      </a:pPr>
                      <a:r>
                        <a:rPr lang="en-US" sz="2224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Over-reliance on climate-vulnerable crop production.</a:t>
                      </a:r>
                      <a:endParaRPr lang="en-US" sz="1100"/>
                    </a:p>
                  </a:txBody>
                  <a:tcPr marL="63500" marR="63500" marT="63500" marB="6350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669"/>
                        </a:lnSpc>
                        <a:defRPr/>
                      </a:pPr>
                      <a:r>
                        <a:rPr lang="en-US" sz="2224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Rural non-farm diversification absorbing seasonal risks.</a:t>
                      </a:r>
                      <a:endParaRPr lang="en-US" sz="1100"/>
                    </a:p>
                  </a:txBody>
                  <a:tcPr marL="63500" marR="63500" marT="63500" marB="63500" anchor="ctr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grpSp>
        <p:nvGrpSpPr>
          <p:cNvPr name="Group 7" id="7"/>
          <p:cNvGrpSpPr/>
          <p:nvPr/>
        </p:nvGrpSpPr>
        <p:grpSpPr>
          <a:xfrm rot="0">
            <a:off x="871538" y="3864769"/>
            <a:ext cx="2967333" cy="14288"/>
            <a:chOff x="0" y="0"/>
            <a:chExt cx="3956444" cy="1905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956431" cy="19050"/>
            </a:xfrm>
            <a:custGeom>
              <a:avLst/>
              <a:gdLst/>
              <a:ahLst/>
              <a:cxnLst/>
              <a:rect r="r" b="b" t="t" l="l"/>
              <a:pathLst>
                <a:path h="19050" w="3956431">
                  <a:moveTo>
                    <a:pt x="0" y="0"/>
                  </a:moveTo>
                  <a:lnTo>
                    <a:pt x="3956431" y="0"/>
                  </a:lnTo>
                  <a:lnTo>
                    <a:pt x="3956431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3838870" y="3864769"/>
            <a:ext cx="6547247" cy="14288"/>
            <a:chOff x="0" y="0"/>
            <a:chExt cx="8729662" cy="190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729599" cy="19050"/>
            </a:xfrm>
            <a:custGeom>
              <a:avLst/>
              <a:gdLst/>
              <a:ahLst/>
              <a:cxnLst/>
              <a:rect r="r" b="b" t="t" l="l"/>
              <a:pathLst>
                <a:path h="19050" w="8729599">
                  <a:moveTo>
                    <a:pt x="0" y="0"/>
                  </a:moveTo>
                  <a:lnTo>
                    <a:pt x="8729599" y="0"/>
                  </a:lnTo>
                  <a:lnTo>
                    <a:pt x="8729599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0386117" y="3864769"/>
            <a:ext cx="7030345" cy="14288"/>
            <a:chOff x="0" y="0"/>
            <a:chExt cx="9373794" cy="190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373743" cy="19050"/>
            </a:xfrm>
            <a:custGeom>
              <a:avLst/>
              <a:gdLst/>
              <a:ahLst/>
              <a:cxnLst/>
              <a:rect r="r" b="b" t="t" l="l"/>
              <a:pathLst>
                <a:path h="19050" w="9373743">
                  <a:moveTo>
                    <a:pt x="0" y="0"/>
                  </a:moveTo>
                  <a:lnTo>
                    <a:pt x="9373743" y="0"/>
                  </a:lnTo>
                  <a:lnTo>
                    <a:pt x="9373743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71538" y="5107781"/>
            <a:ext cx="2967333" cy="14288"/>
            <a:chOff x="0" y="0"/>
            <a:chExt cx="3956444" cy="190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956431" cy="19050"/>
            </a:xfrm>
            <a:custGeom>
              <a:avLst/>
              <a:gdLst/>
              <a:ahLst/>
              <a:cxnLst/>
              <a:rect r="r" b="b" t="t" l="l"/>
              <a:pathLst>
                <a:path h="19050" w="3956431">
                  <a:moveTo>
                    <a:pt x="0" y="0"/>
                  </a:moveTo>
                  <a:lnTo>
                    <a:pt x="3956431" y="0"/>
                  </a:lnTo>
                  <a:lnTo>
                    <a:pt x="3956431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838870" y="5107781"/>
            <a:ext cx="6547247" cy="14288"/>
            <a:chOff x="0" y="0"/>
            <a:chExt cx="8729662" cy="1905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729599" cy="19050"/>
            </a:xfrm>
            <a:custGeom>
              <a:avLst/>
              <a:gdLst/>
              <a:ahLst/>
              <a:cxnLst/>
              <a:rect r="r" b="b" t="t" l="l"/>
              <a:pathLst>
                <a:path h="19050" w="8729599">
                  <a:moveTo>
                    <a:pt x="0" y="0"/>
                  </a:moveTo>
                  <a:lnTo>
                    <a:pt x="8729599" y="0"/>
                  </a:lnTo>
                  <a:lnTo>
                    <a:pt x="8729599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0386117" y="5107781"/>
            <a:ext cx="7030345" cy="14288"/>
            <a:chOff x="0" y="0"/>
            <a:chExt cx="9373794" cy="1905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373743" cy="19050"/>
            </a:xfrm>
            <a:custGeom>
              <a:avLst/>
              <a:gdLst/>
              <a:ahLst/>
              <a:cxnLst/>
              <a:rect r="r" b="b" t="t" l="l"/>
              <a:pathLst>
                <a:path h="19050" w="9373743">
                  <a:moveTo>
                    <a:pt x="0" y="0"/>
                  </a:moveTo>
                  <a:lnTo>
                    <a:pt x="9373743" y="0"/>
                  </a:lnTo>
                  <a:lnTo>
                    <a:pt x="9373743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871538" y="6350794"/>
            <a:ext cx="2967333" cy="14288"/>
            <a:chOff x="0" y="0"/>
            <a:chExt cx="3956444" cy="1905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956431" cy="19050"/>
            </a:xfrm>
            <a:custGeom>
              <a:avLst/>
              <a:gdLst/>
              <a:ahLst/>
              <a:cxnLst/>
              <a:rect r="r" b="b" t="t" l="l"/>
              <a:pathLst>
                <a:path h="19050" w="3956431">
                  <a:moveTo>
                    <a:pt x="0" y="0"/>
                  </a:moveTo>
                  <a:lnTo>
                    <a:pt x="3956431" y="0"/>
                  </a:lnTo>
                  <a:lnTo>
                    <a:pt x="3956431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3838870" y="6350794"/>
            <a:ext cx="6547247" cy="14288"/>
            <a:chOff x="0" y="0"/>
            <a:chExt cx="8729662" cy="1905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729599" cy="19050"/>
            </a:xfrm>
            <a:custGeom>
              <a:avLst/>
              <a:gdLst/>
              <a:ahLst/>
              <a:cxnLst/>
              <a:rect r="r" b="b" t="t" l="l"/>
              <a:pathLst>
                <a:path h="19050" w="8729599">
                  <a:moveTo>
                    <a:pt x="0" y="0"/>
                  </a:moveTo>
                  <a:lnTo>
                    <a:pt x="8729599" y="0"/>
                  </a:lnTo>
                  <a:lnTo>
                    <a:pt x="8729599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0386117" y="6350794"/>
            <a:ext cx="7030345" cy="14288"/>
            <a:chOff x="0" y="0"/>
            <a:chExt cx="9373794" cy="1905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373743" cy="19050"/>
            </a:xfrm>
            <a:custGeom>
              <a:avLst/>
              <a:gdLst/>
              <a:ahLst/>
              <a:cxnLst/>
              <a:rect r="r" b="b" t="t" l="l"/>
              <a:pathLst>
                <a:path h="19050" w="9373743">
                  <a:moveTo>
                    <a:pt x="0" y="0"/>
                  </a:moveTo>
                  <a:lnTo>
                    <a:pt x="9373743" y="0"/>
                  </a:lnTo>
                  <a:lnTo>
                    <a:pt x="9373743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871538" y="7208044"/>
            <a:ext cx="2967333" cy="14288"/>
            <a:chOff x="0" y="0"/>
            <a:chExt cx="3956444" cy="1905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956431" cy="19050"/>
            </a:xfrm>
            <a:custGeom>
              <a:avLst/>
              <a:gdLst/>
              <a:ahLst/>
              <a:cxnLst/>
              <a:rect r="r" b="b" t="t" l="l"/>
              <a:pathLst>
                <a:path h="19050" w="3956431">
                  <a:moveTo>
                    <a:pt x="0" y="0"/>
                  </a:moveTo>
                  <a:lnTo>
                    <a:pt x="3956431" y="0"/>
                  </a:lnTo>
                  <a:lnTo>
                    <a:pt x="3956431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3838870" y="7208044"/>
            <a:ext cx="6547247" cy="14288"/>
            <a:chOff x="0" y="0"/>
            <a:chExt cx="8729662" cy="1905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729599" cy="19050"/>
            </a:xfrm>
            <a:custGeom>
              <a:avLst/>
              <a:gdLst/>
              <a:ahLst/>
              <a:cxnLst/>
              <a:rect r="r" b="b" t="t" l="l"/>
              <a:pathLst>
                <a:path h="19050" w="8729599">
                  <a:moveTo>
                    <a:pt x="0" y="0"/>
                  </a:moveTo>
                  <a:lnTo>
                    <a:pt x="8729599" y="0"/>
                  </a:lnTo>
                  <a:lnTo>
                    <a:pt x="8729599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10386117" y="7208044"/>
            <a:ext cx="7030345" cy="14288"/>
            <a:chOff x="0" y="0"/>
            <a:chExt cx="9373794" cy="1905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9373743" cy="19050"/>
            </a:xfrm>
            <a:custGeom>
              <a:avLst/>
              <a:gdLst/>
              <a:ahLst/>
              <a:cxnLst/>
              <a:rect r="r" b="b" t="t" l="l"/>
              <a:pathLst>
                <a:path h="19050" w="9373743">
                  <a:moveTo>
                    <a:pt x="0" y="0"/>
                  </a:moveTo>
                  <a:lnTo>
                    <a:pt x="9373743" y="0"/>
                  </a:lnTo>
                  <a:lnTo>
                    <a:pt x="9373743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871538" y="8451056"/>
            <a:ext cx="2967333" cy="14288"/>
            <a:chOff x="0" y="0"/>
            <a:chExt cx="3956444" cy="1905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956431" cy="19050"/>
            </a:xfrm>
            <a:custGeom>
              <a:avLst/>
              <a:gdLst/>
              <a:ahLst/>
              <a:cxnLst/>
              <a:rect r="r" b="b" t="t" l="l"/>
              <a:pathLst>
                <a:path h="19050" w="3956431">
                  <a:moveTo>
                    <a:pt x="0" y="0"/>
                  </a:moveTo>
                  <a:lnTo>
                    <a:pt x="3956431" y="0"/>
                  </a:lnTo>
                  <a:lnTo>
                    <a:pt x="3956431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name="Group 33" id="33"/>
          <p:cNvGrpSpPr/>
          <p:nvPr/>
        </p:nvGrpSpPr>
        <p:grpSpPr>
          <a:xfrm rot="0">
            <a:off x="3838870" y="8451056"/>
            <a:ext cx="6547247" cy="14288"/>
            <a:chOff x="0" y="0"/>
            <a:chExt cx="8729662" cy="1905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8729599" cy="19050"/>
            </a:xfrm>
            <a:custGeom>
              <a:avLst/>
              <a:gdLst/>
              <a:ahLst/>
              <a:cxnLst/>
              <a:rect r="r" b="b" t="t" l="l"/>
              <a:pathLst>
                <a:path h="19050" w="8729599">
                  <a:moveTo>
                    <a:pt x="0" y="0"/>
                  </a:moveTo>
                  <a:lnTo>
                    <a:pt x="8729599" y="0"/>
                  </a:lnTo>
                  <a:lnTo>
                    <a:pt x="8729599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0386117" y="8451056"/>
            <a:ext cx="7030345" cy="14288"/>
            <a:chOff x="0" y="0"/>
            <a:chExt cx="9373794" cy="1905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9373743" cy="19050"/>
            </a:xfrm>
            <a:custGeom>
              <a:avLst/>
              <a:gdLst/>
              <a:ahLst/>
              <a:cxnLst/>
              <a:rect r="r" b="b" t="t" l="l"/>
              <a:pathLst>
                <a:path h="19050" w="9373743">
                  <a:moveTo>
                    <a:pt x="0" y="0"/>
                  </a:moveTo>
                  <a:lnTo>
                    <a:pt x="9373743" y="0"/>
                  </a:lnTo>
                  <a:lnTo>
                    <a:pt x="9373743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2E8F0"/>
            </a:solidFill>
          </p:spPr>
        </p:sp>
      </p:grpSp>
      <p:sp>
        <p:nvSpPr>
          <p:cNvPr name="TextBox 37" id="37"/>
          <p:cNvSpPr txBox="true"/>
          <p:nvPr/>
        </p:nvSpPr>
        <p:spPr>
          <a:xfrm rot="0">
            <a:off x="857250" y="714375"/>
            <a:ext cx="17402175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Markets, Tenants &amp; Growth</a:t>
            </a:r>
          </a:p>
        </p:txBody>
      </p:sp>
      <p:grpSp>
        <p:nvGrpSpPr>
          <p:cNvPr name="Group 38" id="38"/>
          <p:cNvGrpSpPr/>
          <p:nvPr/>
        </p:nvGrpSpPr>
        <p:grpSpPr>
          <a:xfrm rot="0">
            <a:off x="857250" y="1528762"/>
            <a:ext cx="16573500" cy="42862"/>
            <a:chOff x="0" y="0"/>
            <a:chExt cx="22098000" cy="5715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22098000" cy="57150"/>
            </a:xfrm>
            <a:custGeom>
              <a:avLst/>
              <a:gdLst/>
              <a:ahLst/>
              <a:cxnLst/>
              <a:rect r="r" b="b" t="t" l="l"/>
              <a:pathLst>
                <a:path h="57150" w="22098000">
                  <a:moveTo>
                    <a:pt x="0" y="0"/>
                  </a:moveTo>
                  <a:lnTo>
                    <a:pt x="22098000" y="0"/>
                  </a:lnTo>
                  <a:lnTo>
                    <a:pt x="220980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Freeform 40" id="40"/>
          <p:cNvSpPr/>
          <p:nvPr/>
        </p:nvSpPr>
        <p:spPr>
          <a:xfrm flipH="false" flipV="false" rot="0">
            <a:off x="-156689" y="9666151"/>
            <a:ext cx="18611593" cy="626852"/>
          </a:xfrm>
          <a:custGeom>
            <a:avLst/>
            <a:gdLst/>
            <a:ahLst/>
            <a:cxnLst/>
            <a:rect r="r" b="b" t="t" l="l"/>
            <a:pathLst>
              <a:path h="626852" w="18611593">
                <a:moveTo>
                  <a:pt x="0" y="0"/>
                </a:moveTo>
                <a:lnTo>
                  <a:pt x="18611594" y="0"/>
                </a:lnTo>
                <a:lnTo>
                  <a:pt x="18611594" y="626852"/>
                </a:lnTo>
                <a:lnTo>
                  <a:pt x="0" y="6268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image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57250" y="6107906"/>
            <a:ext cx="3811857" cy="1797101"/>
            <a:chOff x="0" y="0"/>
            <a:chExt cx="5082476" cy="2396134"/>
          </a:xfrm>
        </p:grpSpPr>
        <p:sp>
          <p:nvSpPr>
            <p:cNvPr name="Freeform 5" id="5" descr="image.png"/>
            <p:cNvSpPr/>
            <p:nvPr/>
          </p:nvSpPr>
          <p:spPr>
            <a:xfrm flipH="false" flipV="false" rot="0">
              <a:off x="0" y="0"/>
              <a:ext cx="5082540" cy="2396109"/>
            </a:xfrm>
            <a:custGeom>
              <a:avLst/>
              <a:gdLst/>
              <a:ahLst/>
              <a:cxnLst/>
              <a:rect r="r" b="b" t="t" l="l"/>
              <a:pathLst>
                <a:path h="2396109" w="5082540">
                  <a:moveTo>
                    <a:pt x="0" y="0"/>
                  </a:moveTo>
                  <a:lnTo>
                    <a:pt x="5082540" y="0"/>
                  </a:lnTo>
                  <a:lnTo>
                    <a:pt x="5082540" y="2396109"/>
                  </a:lnTo>
                  <a:lnTo>
                    <a:pt x="0" y="23961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446" r="1" b="-44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5048991" y="3567137"/>
            <a:ext cx="3873991" cy="1826394"/>
            <a:chOff x="0" y="0"/>
            <a:chExt cx="5082476" cy="2396134"/>
          </a:xfrm>
        </p:grpSpPr>
        <p:sp>
          <p:nvSpPr>
            <p:cNvPr name="Freeform 7" id="7" descr="image.png"/>
            <p:cNvSpPr/>
            <p:nvPr/>
          </p:nvSpPr>
          <p:spPr>
            <a:xfrm flipH="false" flipV="false" rot="0">
              <a:off x="0" y="0"/>
              <a:ext cx="5082540" cy="2396109"/>
            </a:xfrm>
            <a:custGeom>
              <a:avLst/>
              <a:gdLst/>
              <a:ahLst/>
              <a:cxnLst/>
              <a:rect r="r" b="b" t="t" l="l"/>
              <a:pathLst>
                <a:path h="2396109" w="5082540">
                  <a:moveTo>
                    <a:pt x="0" y="0"/>
                  </a:moveTo>
                  <a:lnTo>
                    <a:pt x="5082540" y="0"/>
                  </a:lnTo>
                  <a:lnTo>
                    <a:pt x="5082540" y="2396109"/>
                  </a:lnTo>
                  <a:lnTo>
                    <a:pt x="0" y="23961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257" r="1" b="-259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9149108" y="6107906"/>
            <a:ext cx="4241809" cy="1999801"/>
            <a:chOff x="0" y="0"/>
            <a:chExt cx="5082476" cy="2396134"/>
          </a:xfrm>
        </p:grpSpPr>
        <p:sp>
          <p:nvSpPr>
            <p:cNvPr name="Freeform 9" id="9" descr="image.png"/>
            <p:cNvSpPr/>
            <p:nvPr/>
          </p:nvSpPr>
          <p:spPr>
            <a:xfrm flipH="false" flipV="false" rot="0">
              <a:off x="0" y="0"/>
              <a:ext cx="5082540" cy="2396109"/>
            </a:xfrm>
            <a:custGeom>
              <a:avLst/>
              <a:gdLst/>
              <a:ahLst/>
              <a:cxnLst/>
              <a:rect r="r" b="b" t="t" l="l"/>
              <a:pathLst>
                <a:path h="2396109" w="5082540">
                  <a:moveTo>
                    <a:pt x="0" y="0"/>
                  </a:moveTo>
                  <a:lnTo>
                    <a:pt x="5082540" y="0"/>
                  </a:lnTo>
                  <a:lnTo>
                    <a:pt x="5082540" y="2396109"/>
                  </a:lnTo>
                  <a:lnTo>
                    <a:pt x="0" y="23961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257" r="1" b="-259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390917" y="3785643"/>
            <a:ext cx="4196922" cy="1670410"/>
            <a:chOff x="0" y="0"/>
            <a:chExt cx="5082476" cy="2022869"/>
          </a:xfrm>
        </p:grpSpPr>
        <p:sp>
          <p:nvSpPr>
            <p:cNvPr name="Freeform 11" id="11" descr="image.png"/>
            <p:cNvSpPr/>
            <p:nvPr/>
          </p:nvSpPr>
          <p:spPr>
            <a:xfrm flipH="false" flipV="false" rot="0">
              <a:off x="0" y="0"/>
              <a:ext cx="5082540" cy="2022856"/>
            </a:xfrm>
            <a:custGeom>
              <a:avLst/>
              <a:gdLst/>
              <a:ahLst/>
              <a:cxnLst/>
              <a:rect r="r" b="b" t="t" l="l"/>
              <a:pathLst>
                <a:path h="2022856" w="5082540">
                  <a:moveTo>
                    <a:pt x="0" y="0"/>
                  </a:moveTo>
                  <a:lnTo>
                    <a:pt x="5082540" y="0"/>
                  </a:lnTo>
                  <a:lnTo>
                    <a:pt x="5082540" y="2022856"/>
                  </a:lnTo>
                  <a:lnTo>
                    <a:pt x="0" y="20228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44" r="1" b="-345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857250" y="5722144"/>
            <a:ext cx="16573500" cy="57150"/>
            <a:chOff x="0" y="0"/>
            <a:chExt cx="22098000" cy="762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098000" cy="76200"/>
            </a:xfrm>
            <a:custGeom>
              <a:avLst/>
              <a:gdLst/>
              <a:ahLst/>
              <a:cxnLst/>
              <a:rect r="r" b="b" t="t" l="l"/>
              <a:pathLst>
                <a:path h="76200" w="22098000">
                  <a:moveTo>
                    <a:pt x="0" y="0"/>
                  </a:moveTo>
                  <a:lnTo>
                    <a:pt x="22098000" y="0"/>
                  </a:lnTo>
                  <a:lnTo>
                    <a:pt x="220980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640345" y="6379369"/>
            <a:ext cx="2245668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9"/>
              </a:lnSpc>
            </a:pPr>
            <a:r>
              <a:rPr lang="en-US" sz="2224" b="true">
                <a:solidFill>
                  <a:srgbClr val="D97706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1. Risk Profiling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28712" y="6765131"/>
            <a:ext cx="3268932" cy="926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84"/>
              </a:lnSpc>
            </a:pPr>
            <a:r>
              <a:rPr lang="en-US" sz="177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Integrate compound climate hazard mapping and social vulnerability indicators.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449456" y="3867893"/>
            <a:ext cx="3135213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9"/>
              </a:lnSpc>
            </a:pPr>
            <a:r>
              <a:rPr lang="en-US" sz="2224" b="true">
                <a:solidFill>
                  <a:srgbClr val="D97706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2. Adapted Production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382587" y="4253655"/>
            <a:ext cx="3268932" cy="926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84"/>
              </a:lnSpc>
            </a:pPr>
            <a:r>
              <a:rPr lang="en-US" sz="177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Deploy drought-tolerant seeds, soil moisture tech, and nutri-cereals.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933493" y="6379369"/>
            <a:ext cx="2674888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9"/>
              </a:lnSpc>
            </a:pPr>
            <a:r>
              <a:rPr lang="en-US" sz="2224" b="true">
                <a:solidFill>
                  <a:srgbClr val="D97706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3. Social Backstops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636471" y="6765131"/>
            <a:ext cx="3268932" cy="1240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84"/>
              </a:lnSpc>
            </a:pPr>
            <a:r>
              <a:rPr lang="en-US" sz="177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Link safety nets (VB-G RAM G, previously MGNREGA) and weather insurance as farm infrastructure.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444324" y="4034580"/>
            <a:ext cx="2160984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9"/>
              </a:lnSpc>
            </a:pPr>
            <a:r>
              <a:rPr lang="en-US" sz="2224" b="true">
                <a:solidFill>
                  <a:srgbClr val="D97706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4. Market Scale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890350" y="4451759"/>
            <a:ext cx="3268932" cy="926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84"/>
              </a:lnSpc>
            </a:pPr>
            <a:r>
              <a:rPr lang="en-US" sz="177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Connect FPOs, digital registries, and non-farm economic avenues.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57250" y="714375"/>
            <a:ext cx="17402175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Risk-Sensitive Development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857250" y="1528762"/>
            <a:ext cx="16573500" cy="42862"/>
            <a:chOff x="0" y="0"/>
            <a:chExt cx="22098000" cy="5715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2098000" cy="57150"/>
            </a:xfrm>
            <a:custGeom>
              <a:avLst/>
              <a:gdLst/>
              <a:ahLst/>
              <a:cxnLst/>
              <a:rect r="r" b="b" t="t" l="l"/>
              <a:pathLst>
                <a:path h="57150" w="22098000">
                  <a:moveTo>
                    <a:pt x="0" y="0"/>
                  </a:moveTo>
                  <a:lnTo>
                    <a:pt x="22098000" y="0"/>
                  </a:lnTo>
                  <a:lnTo>
                    <a:pt x="220980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2577446" y="5564981"/>
            <a:ext cx="371475" cy="371475"/>
            <a:chOff x="0" y="0"/>
            <a:chExt cx="495300" cy="4953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95300" cy="495300"/>
            </a:xfrm>
            <a:custGeom>
              <a:avLst/>
              <a:gdLst/>
              <a:ahLst/>
              <a:cxnLst/>
              <a:rect r="r" b="b" t="t" l="l"/>
              <a:pathLst>
                <a:path h="495300" w="495300">
                  <a:moveTo>
                    <a:pt x="0" y="247650"/>
                  </a:moveTo>
                  <a:cubicBezTo>
                    <a:pt x="0" y="110871"/>
                    <a:pt x="110871" y="0"/>
                    <a:pt x="247650" y="0"/>
                  </a:cubicBezTo>
                  <a:cubicBezTo>
                    <a:pt x="384429" y="0"/>
                    <a:pt x="495300" y="110871"/>
                    <a:pt x="495300" y="247650"/>
                  </a:cubicBezTo>
                  <a:cubicBezTo>
                    <a:pt x="495300" y="384429"/>
                    <a:pt x="384429" y="495300"/>
                    <a:pt x="247650" y="495300"/>
                  </a:cubicBezTo>
                  <a:cubicBezTo>
                    <a:pt x="110871" y="495300"/>
                    <a:pt x="0" y="384429"/>
                    <a:pt x="0" y="247650"/>
                  </a:cubicBez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F2942"/>
              </a:solidFill>
              <a:prstDash val="solid"/>
              <a:miter/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6831320" y="5564981"/>
            <a:ext cx="371475" cy="371475"/>
            <a:chOff x="0" y="0"/>
            <a:chExt cx="495300" cy="4953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495300" cy="495300"/>
            </a:xfrm>
            <a:custGeom>
              <a:avLst/>
              <a:gdLst/>
              <a:ahLst/>
              <a:cxnLst/>
              <a:rect r="r" b="b" t="t" l="l"/>
              <a:pathLst>
                <a:path h="495300" w="495300">
                  <a:moveTo>
                    <a:pt x="0" y="247650"/>
                  </a:moveTo>
                  <a:cubicBezTo>
                    <a:pt x="0" y="110871"/>
                    <a:pt x="110871" y="0"/>
                    <a:pt x="247650" y="0"/>
                  </a:cubicBezTo>
                  <a:cubicBezTo>
                    <a:pt x="384429" y="0"/>
                    <a:pt x="495300" y="110871"/>
                    <a:pt x="495300" y="247650"/>
                  </a:cubicBezTo>
                  <a:cubicBezTo>
                    <a:pt x="495300" y="384429"/>
                    <a:pt x="384429" y="495300"/>
                    <a:pt x="247650" y="495300"/>
                  </a:cubicBezTo>
                  <a:cubicBezTo>
                    <a:pt x="110871" y="495300"/>
                    <a:pt x="0" y="384429"/>
                    <a:pt x="0" y="247650"/>
                  </a:cubicBez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F2942"/>
              </a:solidFill>
              <a:prstDash val="solid"/>
              <a:miter/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11085205" y="5564981"/>
            <a:ext cx="371475" cy="371475"/>
            <a:chOff x="0" y="0"/>
            <a:chExt cx="495300" cy="4953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495300" cy="495300"/>
            </a:xfrm>
            <a:custGeom>
              <a:avLst/>
              <a:gdLst/>
              <a:ahLst/>
              <a:cxnLst/>
              <a:rect r="r" b="b" t="t" l="l"/>
              <a:pathLst>
                <a:path h="495300" w="495300">
                  <a:moveTo>
                    <a:pt x="0" y="247650"/>
                  </a:moveTo>
                  <a:cubicBezTo>
                    <a:pt x="0" y="110871"/>
                    <a:pt x="110871" y="0"/>
                    <a:pt x="247650" y="0"/>
                  </a:cubicBezTo>
                  <a:cubicBezTo>
                    <a:pt x="384429" y="0"/>
                    <a:pt x="495300" y="110871"/>
                    <a:pt x="495300" y="247650"/>
                  </a:cubicBezTo>
                  <a:cubicBezTo>
                    <a:pt x="495300" y="384429"/>
                    <a:pt x="384429" y="495300"/>
                    <a:pt x="247650" y="495300"/>
                  </a:cubicBezTo>
                  <a:cubicBezTo>
                    <a:pt x="110871" y="495300"/>
                    <a:pt x="0" y="384429"/>
                    <a:pt x="0" y="247650"/>
                  </a:cubicBez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F2942"/>
              </a:solidFill>
              <a:prstDash val="solid"/>
              <a:miter/>
            </a:ln>
          </p:spPr>
        </p:sp>
      </p:grpSp>
      <p:grpSp>
        <p:nvGrpSpPr>
          <p:cNvPr name="Group 31" id="31"/>
          <p:cNvGrpSpPr/>
          <p:nvPr/>
        </p:nvGrpSpPr>
        <p:grpSpPr>
          <a:xfrm rot="0">
            <a:off x="15339079" y="5564981"/>
            <a:ext cx="371475" cy="371475"/>
            <a:chOff x="0" y="0"/>
            <a:chExt cx="495300" cy="4953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95300" cy="495300"/>
            </a:xfrm>
            <a:custGeom>
              <a:avLst/>
              <a:gdLst/>
              <a:ahLst/>
              <a:cxnLst/>
              <a:rect r="r" b="b" t="t" l="l"/>
              <a:pathLst>
                <a:path h="495300" w="495300">
                  <a:moveTo>
                    <a:pt x="0" y="247650"/>
                  </a:moveTo>
                  <a:cubicBezTo>
                    <a:pt x="0" y="110871"/>
                    <a:pt x="110871" y="0"/>
                    <a:pt x="247650" y="0"/>
                  </a:cubicBezTo>
                  <a:cubicBezTo>
                    <a:pt x="384429" y="0"/>
                    <a:pt x="495300" y="110871"/>
                    <a:pt x="495300" y="247650"/>
                  </a:cubicBezTo>
                  <a:cubicBezTo>
                    <a:pt x="495300" y="384429"/>
                    <a:pt x="384429" y="495300"/>
                    <a:pt x="247650" y="495300"/>
                  </a:cubicBezTo>
                  <a:cubicBezTo>
                    <a:pt x="110871" y="495300"/>
                    <a:pt x="0" y="384429"/>
                    <a:pt x="0" y="247650"/>
                  </a:cubicBez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F2942"/>
              </a:solidFill>
              <a:prstDash val="solid"/>
              <a:miter/>
            </a:ln>
          </p:spPr>
        </p:sp>
      </p:grpSp>
      <p:sp>
        <p:nvSpPr>
          <p:cNvPr name="Freeform 33" id="33"/>
          <p:cNvSpPr/>
          <p:nvPr/>
        </p:nvSpPr>
        <p:spPr>
          <a:xfrm flipH="false" flipV="false" rot="0">
            <a:off x="-156689" y="9666151"/>
            <a:ext cx="18611593" cy="626852"/>
          </a:xfrm>
          <a:custGeom>
            <a:avLst/>
            <a:gdLst/>
            <a:ahLst/>
            <a:cxnLst/>
            <a:rect r="r" b="b" t="t" l="l"/>
            <a:pathLst>
              <a:path h="626852" w="18611593">
                <a:moveTo>
                  <a:pt x="0" y="0"/>
                </a:moveTo>
                <a:lnTo>
                  <a:pt x="18611594" y="0"/>
                </a:lnTo>
                <a:lnTo>
                  <a:pt x="18611594" y="626852"/>
                </a:lnTo>
                <a:lnTo>
                  <a:pt x="0" y="6268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image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260410" y="3033362"/>
            <a:ext cx="8597840" cy="5081938"/>
            <a:chOff x="0" y="0"/>
            <a:chExt cx="10668000" cy="6305550"/>
          </a:xfrm>
        </p:grpSpPr>
        <p:sp>
          <p:nvSpPr>
            <p:cNvPr name="Freeform 5" id="5" descr="image.png"/>
            <p:cNvSpPr/>
            <p:nvPr/>
          </p:nvSpPr>
          <p:spPr>
            <a:xfrm flipH="false" flipV="false" rot="0">
              <a:off x="0" y="0"/>
              <a:ext cx="10668000" cy="6305550"/>
            </a:xfrm>
            <a:custGeom>
              <a:avLst/>
              <a:gdLst/>
              <a:ahLst/>
              <a:cxnLst/>
              <a:rect r="r" b="b" t="t" l="l"/>
              <a:pathLst>
                <a:path h="6305550" w="10668000">
                  <a:moveTo>
                    <a:pt x="0" y="0"/>
                  </a:moveTo>
                  <a:lnTo>
                    <a:pt x="10668000" y="0"/>
                  </a:lnTo>
                  <a:lnTo>
                    <a:pt x="10668000" y="6305550"/>
                  </a:lnTo>
                  <a:lnTo>
                    <a:pt x="0" y="6305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9108" y="3033362"/>
            <a:ext cx="8597840" cy="5081938"/>
            <a:chOff x="0" y="0"/>
            <a:chExt cx="10668000" cy="6305550"/>
          </a:xfrm>
        </p:grpSpPr>
        <p:sp>
          <p:nvSpPr>
            <p:cNvPr name="Freeform 7" id="7" descr="image.png"/>
            <p:cNvSpPr/>
            <p:nvPr/>
          </p:nvSpPr>
          <p:spPr>
            <a:xfrm flipH="false" flipV="false" rot="0">
              <a:off x="0" y="0"/>
              <a:ext cx="10668000" cy="6305550"/>
            </a:xfrm>
            <a:custGeom>
              <a:avLst/>
              <a:gdLst/>
              <a:ahLst/>
              <a:cxnLst/>
              <a:rect r="r" b="b" t="t" l="l"/>
              <a:pathLst>
                <a:path h="6305550" w="10668000">
                  <a:moveTo>
                    <a:pt x="0" y="0"/>
                  </a:moveTo>
                  <a:lnTo>
                    <a:pt x="10668000" y="0"/>
                  </a:lnTo>
                  <a:lnTo>
                    <a:pt x="10668000" y="6305550"/>
                  </a:lnTo>
                  <a:lnTo>
                    <a:pt x="0" y="6305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00188" y="3857625"/>
            <a:ext cx="4058245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9"/>
              </a:lnSpc>
            </a:pPr>
            <a:r>
              <a:rPr lang="en-US" sz="2774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1. Bundled Innovations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328738" y="3857625"/>
            <a:ext cx="57150" cy="400050"/>
            <a:chOff x="0" y="0"/>
            <a:chExt cx="76200" cy="533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6200" cy="533400"/>
            </a:xfrm>
            <a:custGeom>
              <a:avLst/>
              <a:gdLst/>
              <a:ahLst/>
              <a:cxnLst/>
              <a:rect r="r" b="b" t="t" l="l"/>
              <a:pathLst>
                <a:path h="533400" w="76200">
                  <a:moveTo>
                    <a:pt x="0" y="0"/>
                  </a:moveTo>
                  <a:lnTo>
                    <a:pt x="76200" y="0"/>
                  </a:lnTo>
                  <a:lnTo>
                    <a:pt x="76200" y="5334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328738" y="4343400"/>
            <a:ext cx="7058025" cy="1283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7"/>
              </a:lnSpc>
            </a:pPr>
            <a:r>
              <a:rPr lang="en-US" sz="232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Move away from studying single seeds or isolated tools. Evaluate multi-component technological, social, and institutional bundles.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00188" y="5939404"/>
            <a:ext cx="3842593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9"/>
              </a:lnSpc>
            </a:pPr>
            <a:r>
              <a:rPr lang="en-US" sz="2774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2. Disaggregated Data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328738" y="5991225"/>
            <a:ext cx="57150" cy="400050"/>
            <a:chOff x="0" y="0"/>
            <a:chExt cx="76200" cy="5334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6200" cy="533400"/>
            </a:xfrm>
            <a:custGeom>
              <a:avLst/>
              <a:gdLst/>
              <a:ahLst/>
              <a:cxnLst/>
              <a:rect r="r" b="b" t="t" l="l"/>
              <a:pathLst>
                <a:path h="533400" w="76200">
                  <a:moveTo>
                    <a:pt x="0" y="0"/>
                  </a:moveTo>
                  <a:lnTo>
                    <a:pt x="76200" y="0"/>
                  </a:lnTo>
                  <a:lnTo>
                    <a:pt x="76200" y="5334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1328738" y="6515786"/>
            <a:ext cx="7058025" cy="1283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7"/>
              </a:lnSpc>
            </a:pPr>
            <a:r>
              <a:rPr lang="en-US" sz="232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Replace household-average data with longitudinal, sex-disaggregated, and individual-level intra-household evidence.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072688" y="3857625"/>
            <a:ext cx="4000500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9"/>
              </a:lnSpc>
            </a:pPr>
            <a:r>
              <a:rPr lang="en-US" sz="2774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3. Long-Term Impacts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9901238" y="3857625"/>
            <a:ext cx="57150" cy="400050"/>
            <a:chOff x="0" y="0"/>
            <a:chExt cx="76200" cy="5334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6200" cy="533400"/>
            </a:xfrm>
            <a:custGeom>
              <a:avLst/>
              <a:gdLst/>
              <a:ahLst/>
              <a:cxnLst/>
              <a:rect r="r" b="b" t="t" l="l"/>
              <a:pathLst>
                <a:path h="533400" w="76200">
                  <a:moveTo>
                    <a:pt x="0" y="0"/>
                  </a:moveTo>
                  <a:lnTo>
                    <a:pt x="76200" y="0"/>
                  </a:lnTo>
                  <a:lnTo>
                    <a:pt x="76200" y="5334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9901238" y="4343400"/>
            <a:ext cx="7058025" cy="1283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7"/>
              </a:lnSpc>
            </a:pPr>
            <a:r>
              <a:rPr lang="en-US" sz="232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Measure real changes in agency, resilience, income, and nutrition over time rather than simple short-term technology adoption rates.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072688" y="5939404"/>
            <a:ext cx="5145881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9"/>
              </a:lnSpc>
            </a:pPr>
            <a:r>
              <a:rPr lang="en-US" sz="2774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4. Gender Analytical Capacity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9901238" y="5991225"/>
            <a:ext cx="57150" cy="400050"/>
            <a:chOff x="0" y="0"/>
            <a:chExt cx="76200" cy="5334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76200" cy="533400"/>
            </a:xfrm>
            <a:custGeom>
              <a:avLst/>
              <a:gdLst/>
              <a:ahLst/>
              <a:cxnLst/>
              <a:rect r="r" b="b" t="t" l="l"/>
              <a:pathLst>
                <a:path h="533400" w="76200">
                  <a:moveTo>
                    <a:pt x="0" y="0"/>
                  </a:moveTo>
                  <a:lnTo>
                    <a:pt x="76200" y="0"/>
                  </a:lnTo>
                  <a:lnTo>
                    <a:pt x="76200" y="5334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9958388" y="6515786"/>
            <a:ext cx="7058025" cy="1283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7"/>
              </a:lnSpc>
            </a:pPr>
            <a:r>
              <a:rPr lang="en-US" sz="2324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Build institutional capability to conduct gender-integrated situational analysis before intervention designs are fixed.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57250" y="714375"/>
            <a:ext cx="17402175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true">
                <a:solidFill>
                  <a:srgbClr val="0F2942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Future Research Priorities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857250" y="1528762"/>
            <a:ext cx="16573500" cy="42862"/>
            <a:chOff x="0" y="0"/>
            <a:chExt cx="22098000" cy="5715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2098000" cy="57150"/>
            </a:xfrm>
            <a:custGeom>
              <a:avLst/>
              <a:gdLst/>
              <a:ahLst/>
              <a:cxnLst/>
              <a:rect r="r" b="b" t="t" l="l"/>
              <a:pathLst>
                <a:path h="57150" w="22098000">
                  <a:moveTo>
                    <a:pt x="0" y="0"/>
                  </a:moveTo>
                  <a:lnTo>
                    <a:pt x="22098000" y="0"/>
                  </a:lnTo>
                  <a:lnTo>
                    <a:pt x="220980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D97706"/>
            </a:solidFill>
          </p:spPr>
        </p:sp>
      </p:grpSp>
      <p:sp>
        <p:nvSpPr>
          <p:cNvPr name="Freeform 27" id="27"/>
          <p:cNvSpPr/>
          <p:nvPr/>
        </p:nvSpPr>
        <p:spPr>
          <a:xfrm flipH="false" flipV="false" rot="0">
            <a:off x="-156689" y="9666151"/>
            <a:ext cx="18611593" cy="626852"/>
          </a:xfrm>
          <a:custGeom>
            <a:avLst/>
            <a:gdLst/>
            <a:ahLst/>
            <a:cxnLst/>
            <a:rect r="r" b="b" t="t" l="l"/>
            <a:pathLst>
              <a:path h="626852" w="18611593">
                <a:moveTo>
                  <a:pt x="0" y="0"/>
                </a:moveTo>
                <a:lnTo>
                  <a:pt x="18611594" y="0"/>
                </a:lnTo>
                <a:lnTo>
                  <a:pt x="18611594" y="626852"/>
                </a:lnTo>
                <a:lnTo>
                  <a:pt x="0" y="6268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595465" y="133992"/>
            <a:ext cx="1495573" cy="2242956"/>
            <a:chOff x="0" y="0"/>
            <a:chExt cx="1086815" cy="16299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86866" cy="1629917"/>
            </a:xfrm>
            <a:custGeom>
              <a:avLst/>
              <a:gdLst/>
              <a:ahLst/>
              <a:cxnLst/>
              <a:rect r="r" b="b" t="t" l="l"/>
              <a:pathLst>
                <a:path h="1629917" w="1086866">
                  <a:moveTo>
                    <a:pt x="0" y="0"/>
                  </a:moveTo>
                  <a:lnTo>
                    <a:pt x="1086866" y="0"/>
                  </a:lnTo>
                  <a:lnTo>
                    <a:pt x="1086866" y="1629917"/>
                  </a:lnTo>
                  <a:lnTo>
                    <a:pt x="0" y="1629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707" t="0" r="-4702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787253" y="487270"/>
            <a:ext cx="5002573" cy="1166011"/>
            <a:chOff x="0" y="0"/>
            <a:chExt cx="6194435" cy="144381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194414" cy="1443863"/>
            </a:xfrm>
            <a:custGeom>
              <a:avLst/>
              <a:gdLst/>
              <a:ahLst/>
              <a:cxnLst/>
              <a:rect r="r" b="b" t="t" l="l"/>
              <a:pathLst>
                <a:path h="1443863" w="6194414">
                  <a:moveTo>
                    <a:pt x="0" y="0"/>
                  </a:moveTo>
                  <a:lnTo>
                    <a:pt x="6194414" y="0"/>
                  </a:lnTo>
                  <a:lnTo>
                    <a:pt x="6194414" y="1443863"/>
                  </a:lnTo>
                  <a:lnTo>
                    <a:pt x="0" y="144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5463" r="0" b="-5459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370057" y="133992"/>
            <a:ext cx="3368033" cy="2747753"/>
            <a:chOff x="0" y="0"/>
            <a:chExt cx="4433082" cy="361665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33120" cy="3616549"/>
            </a:xfrm>
            <a:custGeom>
              <a:avLst/>
              <a:gdLst/>
              <a:ahLst/>
              <a:cxnLst/>
              <a:rect r="r" b="b" t="t" l="l"/>
              <a:pathLst>
                <a:path h="3616549" w="4433120">
                  <a:moveTo>
                    <a:pt x="0" y="0"/>
                  </a:moveTo>
                  <a:lnTo>
                    <a:pt x="4433120" y="0"/>
                  </a:lnTo>
                  <a:lnTo>
                    <a:pt x="4433120" y="3616549"/>
                  </a:lnTo>
                  <a:lnTo>
                    <a:pt x="0" y="36165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197" r="0" b="-1198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0" y="9666151"/>
            <a:ext cx="18288000" cy="615953"/>
          </a:xfrm>
          <a:custGeom>
            <a:avLst/>
            <a:gdLst/>
            <a:ahLst/>
            <a:cxnLst/>
            <a:rect r="r" b="b" t="t" l="l"/>
            <a:pathLst>
              <a:path h="615953" w="18288000">
                <a:moveTo>
                  <a:pt x="0" y="0"/>
                </a:moveTo>
                <a:lnTo>
                  <a:pt x="18288000" y="0"/>
                </a:lnTo>
                <a:lnTo>
                  <a:pt x="18288000" y="615953"/>
                </a:lnTo>
                <a:lnTo>
                  <a:pt x="0" y="6159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324781" y="133992"/>
            <a:ext cx="2343539" cy="2120126"/>
          </a:xfrm>
          <a:custGeom>
            <a:avLst/>
            <a:gdLst/>
            <a:ahLst/>
            <a:cxnLst/>
            <a:rect r="r" b="b" t="t" l="l"/>
            <a:pathLst>
              <a:path h="2120126" w="2343539">
                <a:moveTo>
                  <a:pt x="0" y="0"/>
                </a:moveTo>
                <a:lnTo>
                  <a:pt x="2343539" y="0"/>
                </a:lnTo>
                <a:lnTo>
                  <a:pt x="2343539" y="2120126"/>
                </a:lnTo>
                <a:lnTo>
                  <a:pt x="0" y="21201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5268" r="0" b="-5268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595491" y="3358024"/>
            <a:ext cx="7097018" cy="1633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true">
                <a:solidFill>
                  <a:srgbClr val="003077"/>
                </a:solidFill>
                <a:latin typeface="Laguna Bold"/>
                <a:ea typeface="Laguna Bold"/>
                <a:cs typeface="Laguna Bold"/>
                <a:sym typeface="Laguna Bold"/>
              </a:rPr>
              <a:t>Thank You!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994202" y="5360192"/>
            <a:ext cx="6299597" cy="853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5"/>
              </a:lnSpc>
            </a:pPr>
            <a:r>
              <a:rPr lang="en-US" sz="5003" b="true">
                <a:solidFill>
                  <a:srgbClr val="003077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Questions &amp; Discussions </a:t>
            </a:r>
          </a:p>
        </p:txBody>
      </p:sp>
      <p:sp>
        <p:nvSpPr>
          <p:cNvPr name="AutoShape 12" id="12"/>
          <p:cNvSpPr/>
          <p:nvPr/>
        </p:nvSpPr>
        <p:spPr>
          <a:xfrm>
            <a:off x="5897880" y="6699945"/>
            <a:ext cx="6492240" cy="0"/>
          </a:xfrm>
          <a:prstGeom prst="line">
            <a:avLst/>
          </a:prstGeom>
          <a:ln cap="flat" w="38100">
            <a:solidFill>
              <a:srgbClr val="A0522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3" id="13"/>
          <p:cNvSpPr txBox="true"/>
          <p:nvPr/>
        </p:nvSpPr>
        <p:spPr>
          <a:xfrm rot="0">
            <a:off x="4916016" y="7379455"/>
            <a:ext cx="8455968" cy="1064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003077"/>
                </a:solidFill>
                <a:latin typeface="Canva Sans"/>
                <a:ea typeface="Canva Sans"/>
                <a:cs typeface="Canva Sans"/>
                <a:sym typeface="Canva Sans"/>
              </a:rPr>
              <a:t>Prof Vidya Vemireddy</a:t>
            </a:r>
          </a:p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003077"/>
                </a:solidFill>
                <a:latin typeface="Canva Sans"/>
                <a:ea typeface="Canva Sans"/>
                <a:cs typeface="Canva Sans"/>
                <a:sym typeface="Canva Sans"/>
              </a:rPr>
              <a:t>Indian Institute of Management, Ahmedabad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DAHUpAFhpIA</dc:identifier>
  <dcterms:modified xsi:type="dcterms:W3CDTF">2011-08-01T06:04:30Z</dcterms:modified>
  <cp:revision>1</cp:revision>
  <dc:title>The Rajasthan Context</dc:title>
</cp:coreProperties>
</file>